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539" r:id="rId2"/>
    <p:sldId id="541" r:id="rId3"/>
    <p:sldId id="494" r:id="rId4"/>
    <p:sldId id="623" r:id="rId5"/>
    <p:sldId id="646" r:id="rId6"/>
    <p:sldId id="554" r:id="rId7"/>
    <p:sldId id="624" r:id="rId8"/>
    <p:sldId id="625" r:id="rId9"/>
    <p:sldId id="626" r:id="rId10"/>
    <p:sldId id="630" r:id="rId11"/>
    <p:sldId id="629" r:id="rId12"/>
    <p:sldId id="632" r:id="rId13"/>
    <p:sldId id="631" r:id="rId14"/>
    <p:sldId id="628" r:id="rId15"/>
    <p:sldId id="633" r:id="rId16"/>
    <p:sldId id="635" r:id="rId17"/>
    <p:sldId id="634" r:id="rId18"/>
    <p:sldId id="636" r:id="rId19"/>
    <p:sldId id="637" r:id="rId20"/>
    <p:sldId id="641" r:id="rId21"/>
    <p:sldId id="640" r:id="rId22"/>
    <p:sldId id="639" r:id="rId23"/>
    <p:sldId id="643" r:id="rId24"/>
    <p:sldId id="644" r:id="rId25"/>
    <p:sldId id="645" r:id="rId26"/>
    <p:sldId id="647" r:id="rId27"/>
    <p:sldId id="360" r:id="rId28"/>
    <p:sldId id="4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32" autoAdjust="0"/>
  </p:normalViewPr>
  <p:slideViewPr>
    <p:cSldViewPr snapToGrid="0">
      <p:cViewPr varScale="1">
        <p:scale>
          <a:sx n="108" d="100"/>
          <a:sy n="108"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E2D9F3-9022-8B6A-D69F-C2FC2DB432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7A05A9D-C6F0-81D1-E460-6E7A53231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823FC-F295-4ADF-A8EC-7CAFF126EE53}" type="datetimeFigureOut">
              <a:rPr lang="en-CA" smtClean="0"/>
              <a:t>2024-02-16</a:t>
            </a:fld>
            <a:endParaRPr lang="en-CA"/>
          </a:p>
        </p:txBody>
      </p:sp>
      <p:sp>
        <p:nvSpPr>
          <p:cNvPr id="4" name="Footer Placeholder 3">
            <a:extLst>
              <a:ext uri="{FF2B5EF4-FFF2-40B4-BE49-F238E27FC236}">
                <a16:creationId xmlns:a16="http://schemas.microsoft.com/office/drawing/2014/main" id="{EBBC426B-9CDC-0674-52BC-D829637F9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485D78D-DCE8-373A-B114-C1508AA140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464A18-51B9-453A-A8F1-4FD2D6BC861E}" type="slidenum">
              <a:rPr lang="en-CA" smtClean="0"/>
              <a:t>‹#›</a:t>
            </a:fld>
            <a:endParaRPr lang="en-CA"/>
          </a:p>
        </p:txBody>
      </p:sp>
    </p:spTree>
    <p:extLst>
      <p:ext uri="{BB962C8B-B14F-4D97-AF65-F5344CB8AC3E}">
        <p14:creationId xmlns:p14="http://schemas.microsoft.com/office/powerpoint/2010/main" val="26011299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CAFD0-1304-49DD-9B5C-3E6FD743CE61}" type="datetimeFigureOut">
              <a:rPr lang="en-CA" smtClean="0"/>
              <a:t>2024-02-16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B5C89-B32A-4C9E-9DC3-8FFB1ED9A3F3}" type="slidenum">
              <a:rPr lang="en-CA" smtClean="0"/>
              <a:t>‹#›</a:t>
            </a:fld>
            <a:endParaRPr lang="en-CA"/>
          </a:p>
        </p:txBody>
      </p:sp>
    </p:spTree>
    <p:extLst>
      <p:ext uri="{BB962C8B-B14F-4D97-AF65-F5344CB8AC3E}">
        <p14:creationId xmlns:p14="http://schemas.microsoft.com/office/powerpoint/2010/main" val="3895233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4D5A75"/>
                </a:solidFill>
                <a:effectLst/>
                <a:latin typeface="proxima-nova"/>
              </a:rPr>
              <a:t>image gradient</a:t>
            </a:r>
            <a:endParaRPr lang="en-CA" dirty="0"/>
          </a:p>
        </p:txBody>
      </p:sp>
      <p:sp>
        <p:nvSpPr>
          <p:cNvPr id="4" name="Header Placeholder 3"/>
          <p:cNvSpPr>
            <a:spLocks noGrp="1"/>
          </p:cNvSpPr>
          <p:nvPr>
            <p:ph type="hdr" sz="quarter"/>
          </p:nvPr>
        </p:nvSpPr>
        <p:spPr/>
        <p:txBody>
          <a:bodyPr/>
          <a:lstStyle/>
          <a:p>
            <a:endParaRPr lang="en-CA"/>
          </a:p>
        </p:txBody>
      </p:sp>
      <p:sp>
        <p:nvSpPr>
          <p:cNvPr id="5" name="Slide Number Placeholder 4"/>
          <p:cNvSpPr>
            <a:spLocks noGrp="1"/>
          </p:cNvSpPr>
          <p:nvPr>
            <p:ph type="sldNum" sz="quarter" idx="5"/>
          </p:nvPr>
        </p:nvSpPr>
        <p:spPr/>
        <p:txBody>
          <a:bodyPr/>
          <a:lstStyle/>
          <a:p>
            <a:fld id="{A00B5C89-B32A-4C9E-9DC3-8FFB1ED9A3F3}" type="slidenum">
              <a:rPr lang="en-CA" smtClean="0"/>
              <a:t>8</a:t>
            </a:fld>
            <a:endParaRPr lang="en-CA"/>
          </a:p>
        </p:txBody>
      </p:sp>
    </p:spTree>
    <p:extLst>
      <p:ext uri="{BB962C8B-B14F-4D97-AF65-F5344CB8AC3E}">
        <p14:creationId xmlns:p14="http://schemas.microsoft.com/office/powerpoint/2010/main" val="1888269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008F-C8E0-4ACF-87CE-407A7AB9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63AFD76-DB79-440C-B9FD-5C3BC56E0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D7AC714-E933-4C17-B3CC-D2437F126CE3}"/>
              </a:ext>
            </a:extLst>
          </p:cNvPr>
          <p:cNvSpPr>
            <a:spLocks noGrp="1"/>
          </p:cNvSpPr>
          <p:nvPr>
            <p:ph type="dt" sz="half" idx="10"/>
          </p:nvPr>
        </p:nvSpPr>
        <p:spPr/>
        <p:txBody>
          <a:bodyPr/>
          <a:lstStyle/>
          <a:p>
            <a:fld id="{3F7400D9-86DE-4480-A54B-4FE9059C0D38}" type="datetime1">
              <a:rPr lang="en-CA" smtClean="0"/>
              <a:t>2024-02-16</a:t>
            </a:fld>
            <a:endParaRPr lang="en-CA"/>
          </a:p>
        </p:txBody>
      </p:sp>
      <p:sp>
        <p:nvSpPr>
          <p:cNvPr id="5" name="Footer Placeholder 4">
            <a:extLst>
              <a:ext uri="{FF2B5EF4-FFF2-40B4-BE49-F238E27FC236}">
                <a16:creationId xmlns:a16="http://schemas.microsoft.com/office/drawing/2014/main" id="{A22E63C3-EC20-4D24-A7A5-99595247DF0A}"/>
              </a:ext>
            </a:extLst>
          </p:cNvPr>
          <p:cNvSpPr>
            <a:spLocks noGrp="1"/>
          </p:cNvSpPr>
          <p:nvPr>
            <p:ph type="ftr" sz="quarter" idx="11"/>
          </p:nvPr>
        </p:nvSpPr>
        <p:spPr/>
        <p:txBody>
          <a:body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AC98D86B-9516-4863-8CF3-6FC433D98DFB}"/>
              </a:ext>
            </a:extLst>
          </p:cNvPr>
          <p:cNvSpPr>
            <a:spLocks noGrp="1"/>
          </p:cNvSpPr>
          <p:nvPr>
            <p:ph type="sldNum" sz="quarter" idx="12"/>
          </p:nvPr>
        </p:nvSpPr>
        <p:spPr/>
        <p:txBody>
          <a:bodyPr/>
          <a:lstStyle/>
          <a:p>
            <a:fld id="{B20BAE8A-BB5C-499D-956E-1AE79ABD6EE1}" type="slidenum">
              <a:rPr lang="en-CA" smtClean="0"/>
              <a:t>‹#›</a:t>
            </a:fld>
            <a:endParaRPr lang="en-CA"/>
          </a:p>
        </p:txBody>
      </p:sp>
      <p:pic>
        <p:nvPicPr>
          <p:cNvPr id="10" name="Picture 9">
            <a:extLst>
              <a:ext uri="{FF2B5EF4-FFF2-40B4-BE49-F238E27FC236}">
                <a16:creationId xmlns:a16="http://schemas.microsoft.com/office/drawing/2014/main" id="{79B2E9BB-A3DB-1681-0C9F-CF8855686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23813"/>
            <a:ext cx="1524000" cy="870857"/>
          </a:xfrm>
          <a:prstGeom prst="rect">
            <a:avLst/>
          </a:prstGeom>
        </p:spPr>
      </p:pic>
      <p:sp>
        <p:nvSpPr>
          <p:cNvPr id="11" name="TextBox 10">
            <a:extLst>
              <a:ext uri="{FF2B5EF4-FFF2-40B4-BE49-F238E27FC236}">
                <a16:creationId xmlns:a16="http://schemas.microsoft.com/office/drawing/2014/main" id="{6324142E-5985-986F-5F46-83031089CA94}"/>
              </a:ext>
            </a:extLst>
          </p:cNvPr>
          <p:cNvSpPr txBox="1"/>
          <p:nvPr userDrawn="1"/>
        </p:nvSpPr>
        <p:spPr>
          <a:xfrm>
            <a:off x="5008228" y="6408107"/>
            <a:ext cx="3800212" cy="261610"/>
          </a:xfrm>
          <a:prstGeom prst="rect">
            <a:avLst/>
          </a:prstGeom>
          <a:noFill/>
        </p:spPr>
        <p:txBody>
          <a:bodyPr wrap="square" rtlCol="0">
            <a:spAutoFit/>
          </a:bodyPr>
          <a:lstStyle/>
          <a:p>
            <a:r>
              <a:rPr lang="en-US" sz="1100" dirty="0">
                <a:solidFill>
                  <a:schemeClr val="bg1">
                    <a:lumMod val="50000"/>
                  </a:schemeClr>
                </a:solidFill>
              </a:rPr>
              <a:t>Prepared by: Noopa Jagadeesh</a:t>
            </a:r>
            <a:endParaRPr lang="en-CA" sz="1100" dirty="0">
              <a:solidFill>
                <a:schemeClr val="bg1">
                  <a:lumMod val="50000"/>
                </a:schemeClr>
              </a:solidFill>
            </a:endParaRPr>
          </a:p>
        </p:txBody>
      </p:sp>
    </p:spTree>
    <p:extLst>
      <p:ext uri="{BB962C8B-B14F-4D97-AF65-F5344CB8AC3E}">
        <p14:creationId xmlns:p14="http://schemas.microsoft.com/office/powerpoint/2010/main" val="383012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E1BB-BFF2-4EF1-852C-87BCC5D7267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55B967-6551-4889-8FA2-99F5579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3744A2-2F3B-4A7E-AFB3-888B3709B6C3}"/>
              </a:ext>
            </a:extLst>
          </p:cNvPr>
          <p:cNvSpPr>
            <a:spLocks noGrp="1"/>
          </p:cNvSpPr>
          <p:nvPr>
            <p:ph type="dt" sz="half" idx="10"/>
          </p:nvPr>
        </p:nvSpPr>
        <p:spPr/>
        <p:txBody>
          <a:bodyPr/>
          <a:lstStyle/>
          <a:p>
            <a:fld id="{B444AA2C-AF1D-4002-8C8F-C9A44C9DBB86}" type="datetime1">
              <a:rPr lang="en-CA" smtClean="0"/>
              <a:t>2024-02-16</a:t>
            </a:fld>
            <a:endParaRPr lang="en-CA"/>
          </a:p>
        </p:txBody>
      </p:sp>
      <p:sp>
        <p:nvSpPr>
          <p:cNvPr id="5" name="Footer Placeholder 4">
            <a:extLst>
              <a:ext uri="{FF2B5EF4-FFF2-40B4-BE49-F238E27FC236}">
                <a16:creationId xmlns:a16="http://schemas.microsoft.com/office/drawing/2014/main" id="{BBB0927F-D5B6-4AD1-AB89-94030809718F}"/>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414FED54-3A85-49D8-8B5A-321DF10A113B}"/>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3432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8EEF7-D4BC-4B4B-BCDE-584DABF08D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5C893F-6FC0-449B-934B-4D8D4ADB9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9F96A0-0767-4CF4-8446-D75A04810174}"/>
              </a:ext>
            </a:extLst>
          </p:cNvPr>
          <p:cNvSpPr>
            <a:spLocks noGrp="1"/>
          </p:cNvSpPr>
          <p:nvPr>
            <p:ph type="dt" sz="half" idx="10"/>
          </p:nvPr>
        </p:nvSpPr>
        <p:spPr/>
        <p:txBody>
          <a:bodyPr/>
          <a:lstStyle/>
          <a:p>
            <a:fld id="{B4F7C83C-B940-41E9-81CB-4C94F8FECD65}" type="datetime1">
              <a:rPr lang="en-CA" smtClean="0"/>
              <a:t>2024-02-16</a:t>
            </a:fld>
            <a:endParaRPr lang="en-CA"/>
          </a:p>
        </p:txBody>
      </p:sp>
      <p:sp>
        <p:nvSpPr>
          <p:cNvPr id="5" name="Footer Placeholder 4">
            <a:extLst>
              <a:ext uri="{FF2B5EF4-FFF2-40B4-BE49-F238E27FC236}">
                <a16:creationId xmlns:a16="http://schemas.microsoft.com/office/drawing/2014/main" id="{4BF10C2E-D640-44C9-8FF1-4467BA7288F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51BCDB1-8322-4F47-B889-DC52B9E3CC0F}"/>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55332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E9E-9BF0-4DD5-A3A1-C965EDB643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E6BCAC-AFCE-4994-A766-A70F8553E4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CFD9B4-5FE8-4785-A08B-17707B5CB890}"/>
              </a:ext>
            </a:extLst>
          </p:cNvPr>
          <p:cNvSpPr>
            <a:spLocks noGrp="1"/>
          </p:cNvSpPr>
          <p:nvPr>
            <p:ph type="dt" sz="half" idx="10"/>
          </p:nvPr>
        </p:nvSpPr>
        <p:spPr/>
        <p:txBody>
          <a:bodyPr/>
          <a:lstStyle/>
          <a:p>
            <a:fld id="{E5DE4CAD-042C-49BD-91F1-70F47E6DB0D7}" type="datetime1">
              <a:rPr lang="en-CA" smtClean="0"/>
              <a:t>2024-02-16</a:t>
            </a:fld>
            <a:endParaRPr lang="en-CA"/>
          </a:p>
        </p:txBody>
      </p:sp>
      <p:sp>
        <p:nvSpPr>
          <p:cNvPr id="5" name="Footer Placeholder 4">
            <a:extLst>
              <a:ext uri="{FF2B5EF4-FFF2-40B4-BE49-F238E27FC236}">
                <a16:creationId xmlns:a16="http://schemas.microsoft.com/office/drawing/2014/main" id="{6E89BC0D-E2F7-4AD2-B91F-E0C5B58434EA}"/>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6" name="Slide Number Placeholder 5">
            <a:extLst>
              <a:ext uri="{FF2B5EF4-FFF2-40B4-BE49-F238E27FC236}">
                <a16:creationId xmlns:a16="http://schemas.microsoft.com/office/drawing/2014/main" id="{ABBD864F-221F-4961-B548-49D82DB8A57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82538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D49-699B-4173-8E41-1E87770E2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AACA3-CD43-492C-9E98-9772A43B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FA482DE-E19B-460B-A840-3801DAB9D3BC}"/>
              </a:ext>
            </a:extLst>
          </p:cNvPr>
          <p:cNvSpPr>
            <a:spLocks noGrp="1"/>
          </p:cNvSpPr>
          <p:nvPr>
            <p:ph type="sldNum" sz="quarter" idx="12"/>
          </p:nvPr>
        </p:nvSpPr>
        <p:spPr/>
        <p:txBody>
          <a:bodyPr/>
          <a:lstStyle/>
          <a:p>
            <a:fld id="{B20BAE8A-BB5C-499D-956E-1AE79ABD6EE1}" type="slidenum">
              <a:rPr lang="en-CA" smtClean="0"/>
              <a:t>‹#›</a:t>
            </a:fld>
            <a:endParaRPr lang="en-CA" dirty="0"/>
          </a:p>
        </p:txBody>
      </p:sp>
    </p:spTree>
    <p:extLst>
      <p:ext uri="{BB962C8B-B14F-4D97-AF65-F5344CB8AC3E}">
        <p14:creationId xmlns:p14="http://schemas.microsoft.com/office/powerpoint/2010/main" val="346800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043D-28D5-4AB6-8C4F-2E2F52F2AE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000A08-8818-4118-B8A1-CA6FC65E5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BC2B05-54F9-43F0-8A0F-458F53A15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118220B-380C-40C2-BAA0-63084E608851}"/>
              </a:ext>
            </a:extLst>
          </p:cNvPr>
          <p:cNvSpPr>
            <a:spLocks noGrp="1"/>
          </p:cNvSpPr>
          <p:nvPr>
            <p:ph type="dt" sz="half" idx="10"/>
          </p:nvPr>
        </p:nvSpPr>
        <p:spPr/>
        <p:txBody>
          <a:bodyPr/>
          <a:lstStyle/>
          <a:p>
            <a:fld id="{5DB6136B-B861-4758-9255-83FD7DAA412E}" type="datetime1">
              <a:rPr lang="en-CA" smtClean="0"/>
              <a:t>2024-02-16</a:t>
            </a:fld>
            <a:endParaRPr lang="en-CA"/>
          </a:p>
        </p:txBody>
      </p:sp>
      <p:sp>
        <p:nvSpPr>
          <p:cNvPr id="6" name="Footer Placeholder 5">
            <a:extLst>
              <a:ext uri="{FF2B5EF4-FFF2-40B4-BE49-F238E27FC236}">
                <a16:creationId xmlns:a16="http://schemas.microsoft.com/office/drawing/2014/main" id="{0CF32AB5-A839-4EBD-937B-5CB2A717FF92}"/>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F00424-7CC3-4AEC-97D3-D03865F8C1B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9592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0A2-4B9C-43BB-B6F7-F4CC0563C4F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C8AABF-462F-44EF-85AC-4F6554411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4D384-24AC-4D48-BDA6-E9E22121F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4880B71-B94F-45B3-A3AB-9CCEF5AE9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468893-D0C8-402C-824B-4DF5594DE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AF32958-A02C-4BEE-B01C-C7395D3A13D8}"/>
              </a:ext>
            </a:extLst>
          </p:cNvPr>
          <p:cNvSpPr>
            <a:spLocks noGrp="1"/>
          </p:cNvSpPr>
          <p:nvPr>
            <p:ph type="dt" sz="half" idx="10"/>
          </p:nvPr>
        </p:nvSpPr>
        <p:spPr/>
        <p:txBody>
          <a:bodyPr/>
          <a:lstStyle/>
          <a:p>
            <a:fld id="{EA50C4DE-09D6-423D-A3AD-CE89D76E195A}" type="datetime1">
              <a:rPr lang="en-CA" smtClean="0"/>
              <a:t>2024-02-16</a:t>
            </a:fld>
            <a:endParaRPr lang="en-CA"/>
          </a:p>
        </p:txBody>
      </p:sp>
      <p:sp>
        <p:nvSpPr>
          <p:cNvPr id="8" name="Footer Placeholder 7">
            <a:extLst>
              <a:ext uri="{FF2B5EF4-FFF2-40B4-BE49-F238E27FC236}">
                <a16:creationId xmlns:a16="http://schemas.microsoft.com/office/drawing/2014/main" id="{80F4CA3A-B5DA-4BEB-A590-0090BA261946}"/>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9" name="Slide Number Placeholder 8">
            <a:extLst>
              <a:ext uri="{FF2B5EF4-FFF2-40B4-BE49-F238E27FC236}">
                <a16:creationId xmlns:a16="http://schemas.microsoft.com/office/drawing/2014/main" id="{A7B8F72A-A037-4625-B794-F9E13219FB27}"/>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3034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A177-1B9A-4E62-BE87-4BB6FEF1F7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F73CFC9-1A64-40FC-90A0-BBCEFC88B103}"/>
              </a:ext>
            </a:extLst>
          </p:cNvPr>
          <p:cNvSpPr>
            <a:spLocks noGrp="1"/>
          </p:cNvSpPr>
          <p:nvPr>
            <p:ph type="dt" sz="half" idx="10"/>
          </p:nvPr>
        </p:nvSpPr>
        <p:spPr/>
        <p:txBody>
          <a:bodyPr/>
          <a:lstStyle/>
          <a:p>
            <a:fld id="{1D4A29FC-C61F-42C0-B5FE-4C1C5DECA842}" type="datetime1">
              <a:rPr lang="en-CA" smtClean="0"/>
              <a:t>2024-02-16</a:t>
            </a:fld>
            <a:endParaRPr lang="en-CA"/>
          </a:p>
        </p:txBody>
      </p:sp>
      <p:sp>
        <p:nvSpPr>
          <p:cNvPr id="4" name="Footer Placeholder 3">
            <a:extLst>
              <a:ext uri="{FF2B5EF4-FFF2-40B4-BE49-F238E27FC236}">
                <a16:creationId xmlns:a16="http://schemas.microsoft.com/office/drawing/2014/main" id="{873443A5-D5A1-4BD4-8213-5F54A325EE61}"/>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5" name="Slide Number Placeholder 4">
            <a:extLst>
              <a:ext uri="{FF2B5EF4-FFF2-40B4-BE49-F238E27FC236}">
                <a16:creationId xmlns:a16="http://schemas.microsoft.com/office/drawing/2014/main" id="{8E505489-22E4-40D8-86F9-F9CBD78AC61D}"/>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01709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59B0E-6A14-4C7F-8769-9A271D4B60BD}"/>
              </a:ext>
            </a:extLst>
          </p:cNvPr>
          <p:cNvSpPr>
            <a:spLocks noGrp="1"/>
          </p:cNvSpPr>
          <p:nvPr>
            <p:ph type="dt" sz="half" idx="10"/>
          </p:nvPr>
        </p:nvSpPr>
        <p:spPr/>
        <p:txBody>
          <a:bodyPr/>
          <a:lstStyle/>
          <a:p>
            <a:fld id="{176DB856-F953-473C-B045-23E612A93AE6}" type="datetime1">
              <a:rPr lang="en-CA" smtClean="0"/>
              <a:t>2024-02-16</a:t>
            </a:fld>
            <a:endParaRPr lang="en-CA"/>
          </a:p>
        </p:txBody>
      </p:sp>
      <p:sp>
        <p:nvSpPr>
          <p:cNvPr id="3" name="Footer Placeholder 2">
            <a:extLst>
              <a:ext uri="{FF2B5EF4-FFF2-40B4-BE49-F238E27FC236}">
                <a16:creationId xmlns:a16="http://schemas.microsoft.com/office/drawing/2014/main" id="{61897663-BA4E-4263-937B-23A18B6B719B}"/>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4" name="Slide Number Placeholder 3">
            <a:extLst>
              <a:ext uri="{FF2B5EF4-FFF2-40B4-BE49-F238E27FC236}">
                <a16:creationId xmlns:a16="http://schemas.microsoft.com/office/drawing/2014/main" id="{8157A4C3-F1BE-4E1D-A78B-D502979B1C80}"/>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378853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85B7-7C37-4DEE-929B-620341239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53B3D3-9CEF-4463-A6D0-C0D1D993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5FF6670-A8D4-4A07-8DDF-215753202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2B9CB0-C6C5-4E7F-8E9A-48CF58FD70C3}"/>
              </a:ext>
            </a:extLst>
          </p:cNvPr>
          <p:cNvSpPr>
            <a:spLocks noGrp="1"/>
          </p:cNvSpPr>
          <p:nvPr>
            <p:ph type="dt" sz="half" idx="10"/>
          </p:nvPr>
        </p:nvSpPr>
        <p:spPr/>
        <p:txBody>
          <a:bodyPr/>
          <a:lstStyle/>
          <a:p>
            <a:fld id="{49FA785C-E538-43B7-91CF-D1BAF1BF59CB}" type="datetime1">
              <a:rPr lang="en-CA" smtClean="0"/>
              <a:t>2024-02-16</a:t>
            </a:fld>
            <a:endParaRPr lang="en-CA"/>
          </a:p>
        </p:txBody>
      </p:sp>
      <p:sp>
        <p:nvSpPr>
          <p:cNvPr id="6" name="Footer Placeholder 5">
            <a:extLst>
              <a:ext uri="{FF2B5EF4-FFF2-40B4-BE49-F238E27FC236}">
                <a16:creationId xmlns:a16="http://schemas.microsoft.com/office/drawing/2014/main" id="{72CE5FB0-0518-4B01-9A9D-E99BA6C0646D}"/>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8317CB48-C11E-4503-94E8-FDFD0E0D1965}"/>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126697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2813-0EB3-4D6B-9B7F-9F04DC971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44D2EDB-9B1B-47EC-BCE1-EE57DE22E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046055-275D-4938-BFFF-D9E3751BC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2FCDB-2170-4355-A616-CE4FE9B17E41}"/>
              </a:ext>
            </a:extLst>
          </p:cNvPr>
          <p:cNvSpPr>
            <a:spLocks noGrp="1"/>
          </p:cNvSpPr>
          <p:nvPr>
            <p:ph type="dt" sz="half" idx="10"/>
          </p:nvPr>
        </p:nvSpPr>
        <p:spPr/>
        <p:txBody>
          <a:bodyPr/>
          <a:lstStyle/>
          <a:p>
            <a:fld id="{6DEBE9B8-F405-4E4F-9482-A5E43223E20E}" type="datetime1">
              <a:rPr lang="en-CA" smtClean="0"/>
              <a:t>2024-02-16</a:t>
            </a:fld>
            <a:endParaRPr lang="en-CA"/>
          </a:p>
        </p:txBody>
      </p:sp>
      <p:sp>
        <p:nvSpPr>
          <p:cNvPr id="6" name="Footer Placeholder 5">
            <a:extLst>
              <a:ext uri="{FF2B5EF4-FFF2-40B4-BE49-F238E27FC236}">
                <a16:creationId xmlns:a16="http://schemas.microsoft.com/office/drawing/2014/main" id="{2EC53BF5-8A58-440D-9722-CA0839256D27}"/>
              </a:ext>
            </a:extLst>
          </p:cNvPr>
          <p:cNvSpPr>
            <a:spLocks noGrp="1"/>
          </p:cNvSpPr>
          <p:nvPr>
            <p:ph type="ftr" sz="quarter" idx="11"/>
          </p:nvPr>
        </p:nvSpPr>
        <p:spPr/>
        <p:txBody>
          <a:bodyPr/>
          <a:lstStyle/>
          <a:p>
            <a:endParaRPr lang="en-US" dirty="0"/>
          </a:p>
          <a:p>
            <a:r>
              <a:rPr lang="en-US" dirty="0"/>
              <a:t>Prepared by: Noopa Jagadeesh</a:t>
            </a:r>
            <a:endParaRPr lang="en-CA" dirty="0"/>
          </a:p>
          <a:p>
            <a:endParaRPr lang="en-CA" dirty="0"/>
          </a:p>
        </p:txBody>
      </p:sp>
      <p:sp>
        <p:nvSpPr>
          <p:cNvPr id="7" name="Slide Number Placeholder 6">
            <a:extLst>
              <a:ext uri="{FF2B5EF4-FFF2-40B4-BE49-F238E27FC236}">
                <a16:creationId xmlns:a16="http://schemas.microsoft.com/office/drawing/2014/main" id="{72D3371E-FFDE-4B5A-B107-7CAA72B59C08}"/>
              </a:ext>
            </a:extLst>
          </p:cNvPr>
          <p:cNvSpPr>
            <a:spLocks noGrp="1"/>
          </p:cNvSpPr>
          <p:nvPr>
            <p:ph type="sldNum" sz="quarter" idx="12"/>
          </p:nvPr>
        </p:nvSpPr>
        <p:spPr/>
        <p:txBody>
          <a:bodyPr/>
          <a:lstStyle/>
          <a:p>
            <a:fld id="{B20BAE8A-BB5C-499D-956E-1AE79ABD6EE1}" type="slidenum">
              <a:rPr lang="en-CA" smtClean="0"/>
              <a:t>‹#›</a:t>
            </a:fld>
            <a:endParaRPr lang="en-CA"/>
          </a:p>
        </p:txBody>
      </p:sp>
    </p:spTree>
    <p:extLst>
      <p:ext uri="{BB962C8B-B14F-4D97-AF65-F5344CB8AC3E}">
        <p14:creationId xmlns:p14="http://schemas.microsoft.com/office/powerpoint/2010/main" val="201714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956AE-29B3-472E-B05B-5701EF8E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CF9E3DA-367F-46E2-AEB8-E76011B4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D277F6-002F-4098-B9C7-B200832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F37E7-BC08-4A03-A330-8535A2F15B65}" type="datetime1">
              <a:rPr lang="en-CA" smtClean="0"/>
              <a:t>2024-02-16</a:t>
            </a:fld>
            <a:endParaRPr lang="en-CA"/>
          </a:p>
        </p:txBody>
      </p:sp>
      <p:sp>
        <p:nvSpPr>
          <p:cNvPr id="5" name="Footer Placeholder 4">
            <a:extLst>
              <a:ext uri="{FF2B5EF4-FFF2-40B4-BE49-F238E27FC236}">
                <a16:creationId xmlns:a16="http://schemas.microsoft.com/office/drawing/2014/main" id="{D57CFCD5-B84E-44B6-87DB-892458CE3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Prepared by: Noopa Jagadeesh </a:t>
            </a:r>
            <a:endParaRPr lang="en-CA" dirty="0"/>
          </a:p>
        </p:txBody>
      </p:sp>
      <p:sp>
        <p:nvSpPr>
          <p:cNvPr id="6" name="Slide Number Placeholder 5">
            <a:extLst>
              <a:ext uri="{FF2B5EF4-FFF2-40B4-BE49-F238E27FC236}">
                <a16:creationId xmlns:a16="http://schemas.microsoft.com/office/drawing/2014/main" id="{65A5FB8C-C590-44C8-B933-D89CB5B68D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BAE8A-BB5C-499D-956E-1AE79ABD6EE1}" type="slidenum">
              <a:rPr lang="en-CA" smtClean="0"/>
              <a:t>‹#›</a:t>
            </a:fld>
            <a:endParaRPr lang="en-CA"/>
          </a:p>
        </p:txBody>
      </p:sp>
      <p:pic>
        <p:nvPicPr>
          <p:cNvPr id="7" name="Picture 6">
            <a:extLst>
              <a:ext uri="{FF2B5EF4-FFF2-40B4-BE49-F238E27FC236}">
                <a16:creationId xmlns:a16="http://schemas.microsoft.com/office/drawing/2014/main" id="{B1928650-A937-B290-F342-4CD1AC5220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0" y="136525"/>
            <a:ext cx="1524000" cy="870857"/>
          </a:xfrm>
          <a:prstGeom prst="rect">
            <a:avLst/>
          </a:prstGeom>
        </p:spPr>
      </p:pic>
    </p:spTree>
    <p:extLst>
      <p:ext uri="{BB962C8B-B14F-4D97-AF65-F5344CB8AC3E}">
        <p14:creationId xmlns:p14="http://schemas.microsoft.com/office/powerpoint/2010/main" val="377060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docs.opencv.org/3.4/da/d22/tutorial_py_canny.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hired.durhamcollege.ca/myAccount/onCampus/oncampusJobpostings.ht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BCC-EFE7-15A0-6CD6-4F83F919F2C5}"/>
              </a:ext>
            </a:extLst>
          </p:cNvPr>
          <p:cNvSpPr>
            <a:spLocks noGrp="1"/>
          </p:cNvSpPr>
          <p:nvPr>
            <p:ph type="ctrTitle"/>
          </p:nvPr>
        </p:nvSpPr>
        <p:spPr/>
        <p:txBody>
          <a:bodyPr/>
          <a:lstStyle/>
          <a:p>
            <a:r>
              <a:rPr lang="en-US" dirty="0"/>
              <a:t>Week-6</a:t>
            </a:r>
            <a:endParaRPr lang="en-CA" dirty="0"/>
          </a:p>
        </p:txBody>
      </p:sp>
      <p:sp>
        <p:nvSpPr>
          <p:cNvPr id="3" name="Subtitle 2">
            <a:extLst>
              <a:ext uri="{FF2B5EF4-FFF2-40B4-BE49-F238E27FC236}">
                <a16:creationId xmlns:a16="http://schemas.microsoft.com/office/drawing/2014/main" id="{3DD647E1-2E4B-BEA1-B645-1D668CD3C85F}"/>
              </a:ext>
            </a:extLst>
          </p:cNvPr>
          <p:cNvSpPr>
            <a:spLocks noGrp="1"/>
          </p:cNvSpPr>
          <p:nvPr>
            <p:ph type="subTitle" idx="1"/>
          </p:nvPr>
        </p:nvSpPr>
        <p:spPr/>
        <p:txBody>
          <a:bodyPr/>
          <a:lstStyle/>
          <a:p>
            <a:pPr algn="ctr"/>
            <a:r>
              <a:rPr lang="en-US" dirty="0"/>
              <a:t>COSC 32001 Computer Vision</a:t>
            </a:r>
          </a:p>
          <a:p>
            <a:r>
              <a:rPr lang="en-US" dirty="0"/>
              <a:t>				 	Noopa Jagadeesh</a:t>
            </a:r>
          </a:p>
          <a:p>
            <a:r>
              <a:rPr lang="en-US" dirty="0"/>
              <a:t>                                                       	Date: 15 Feb 2024</a:t>
            </a:r>
            <a:endParaRPr lang="en-CA" dirty="0"/>
          </a:p>
        </p:txBody>
      </p:sp>
      <p:sp>
        <p:nvSpPr>
          <p:cNvPr id="5" name="Slide Number Placeholder 4">
            <a:extLst>
              <a:ext uri="{FF2B5EF4-FFF2-40B4-BE49-F238E27FC236}">
                <a16:creationId xmlns:a16="http://schemas.microsoft.com/office/drawing/2014/main" id="{3AD5D439-1197-4ABF-242A-270553BEB512}"/>
              </a:ext>
            </a:extLst>
          </p:cNvPr>
          <p:cNvSpPr>
            <a:spLocks noGrp="1"/>
          </p:cNvSpPr>
          <p:nvPr>
            <p:ph type="sldNum" sz="quarter" idx="12"/>
          </p:nvPr>
        </p:nvSpPr>
        <p:spPr/>
        <p:txBody>
          <a:bodyPr/>
          <a:lstStyle/>
          <a:p>
            <a:fld id="{B20BAE8A-BB5C-499D-956E-1AE79ABD6EE1}" type="slidenum">
              <a:rPr lang="en-CA" smtClean="0"/>
              <a:t>1</a:t>
            </a:fld>
            <a:endParaRPr lang="en-CA" dirty="0"/>
          </a:p>
        </p:txBody>
      </p:sp>
      <p:sp>
        <p:nvSpPr>
          <p:cNvPr id="4" name="Footer Placeholder 3">
            <a:extLst>
              <a:ext uri="{FF2B5EF4-FFF2-40B4-BE49-F238E27FC236}">
                <a16:creationId xmlns:a16="http://schemas.microsoft.com/office/drawing/2014/main" id="{A17CEDBD-A301-3D3F-3BE3-98806A1D1796}"/>
              </a:ext>
            </a:extLst>
          </p:cNvPr>
          <p:cNvSpPr>
            <a:spLocks noGrp="1"/>
          </p:cNvSpPr>
          <p:nvPr>
            <p:ph type="ftr" sz="quarter" idx="11"/>
          </p:nvPr>
        </p:nvSpPr>
        <p:spPr/>
        <p:txBody>
          <a:bodyPr/>
          <a:lstStyle/>
          <a:p>
            <a:r>
              <a:rPr lang="en-US"/>
              <a:t> Prepared by: Noopa Jagadeesh </a:t>
            </a:r>
            <a:endParaRPr lang="en-CA" dirty="0"/>
          </a:p>
        </p:txBody>
      </p:sp>
    </p:spTree>
    <p:extLst>
      <p:ext uri="{BB962C8B-B14F-4D97-AF65-F5344CB8AC3E}">
        <p14:creationId xmlns:p14="http://schemas.microsoft.com/office/powerpoint/2010/main" val="261735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8C036-44D5-88CA-DA08-3F5EF865E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82AAF-B405-BD9F-FF1B-0919FB0DCA83}"/>
              </a:ext>
            </a:extLst>
          </p:cNvPr>
          <p:cNvSpPr>
            <a:spLocks noGrp="1"/>
          </p:cNvSpPr>
          <p:nvPr>
            <p:ph type="title"/>
          </p:nvPr>
        </p:nvSpPr>
        <p:spPr>
          <a:xfrm>
            <a:off x="838200" y="365125"/>
            <a:ext cx="10515600" cy="602541"/>
          </a:xfrm>
        </p:spPr>
        <p:txBody>
          <a:bodyPr>
            <a:normAutofit fontScale="90000"/>
          </a:bodyPr>
          <a:lstStyle/>
          <a:p>
            <a:r>
              <a:rPr lang="en-US" b="1" dirty="0"/>
              <a:t>Types of edges in images</a:t>
            </a:r>
            <a:endParaRPr lang="en-CA" dirty="0"/>
          </a:p>
        </p:txBody>
      </p:sp>
      <p:sp>
        <p:nvSpPr>
          <p:cNvPr id="3" name="Slide Number Placeholder 2">
            <a:extLst>
              <a:ext uri="{FF2B5EF4-FFF2-40B4-BE49-F238E27FC236}">
                <a16:creationId xmlns:a16="http://schemas.microsoft.com/office/drawing/2014/main" id="{7EA25B92-DCDE-7E30-B538-0B5E552D252F}"/>
              </a:ext>
            </a:extLst>
          </p:cNvPr>
          <p:cNvSpPr>
            <a:spLocks noGrp="1"/>
          </p:cNvSpPr>
          <p:nvPr>
            <p:ph type="sldNum" sz="quarter" idx="12"/>
          </p:nvPr>
        </p:nvSpPr>
        <p:spPr/>
        <p:txBody>
          <a:bodyPr/>
          <a:lstStyle/>
          <a:p>
            <a:fld id="{B20BAE8A-BB5C-499D-956E-1AE79ABD6EE1}" type="slidenum">
              <a:rPr lang="en-CA" smtClean="0"/>
              <a:t>10</a:t>
            </a:fld>
            <a:endParaRPr lang="en-CA"/>
          </a:p>
        </p:txBody>
      </p:sp>
      <p:sp>
        <p:nvSpPr>
          <p:cNvPr id="5" name="TextBox 4">
            <a:extLst>
              <a:ext uri="{FF2B5EF4-FFF2-40B4-BE49-F238E27FC236}">
                <a16:creationId xmlns:a16="http://schemas.microsoft.com/office/drawing/2014/main" id="{EC7ECC8A-CB32-8600-EB46-FA1AD6F3DCFD}"/>
              </a:ext>
            </a:extLst>
          </p:cNvPr>
          <p:cNvSpPr txBox="1"/>
          <p:nvPr/>
        </p:nvSpPr>
        <p:spPr>
          <a:xfrm>
            <a:off x="961006" y="1073277"/>
            <a:ext cx="10704251" cy="923330"/>
          </a:xfrm>
          <a:prstGeom prst="rect">
            <a:avLst/>
          </a:prstGeom>
          <a:noFill/>
        </p:spPr>
        <p:txBody>
          <a:bodyPr wrap="square">
            <a:spAutoFit/>
          </a:bodyPr>
          <a:lstStyle/>
          <a:p>
            <a:r>
              <a:rPr lang="en-CA" b="1" dirty="0"/>
              <a:t>Ramp edge</a:t>
            </a:r>
          </a:p>
          <a:p>
            <a:r>
              <a:rPr lang="en-CA" dirty="0"/>
              <a:t>A ramp edge is like a step edge, only the change in pixel intensity is not instantaneous. Instead, the change in pixel value occurs a short, but finite distance.</a:t>
            </a:r>
          </a:p>
        </p:txBody>
      </p:sp>
      <p:pic>
        <p:nvPicPr>
          <p:cNvPr id="7" name="Picture 6">
            <a:extLst>
              <a:ext uri="{FF2B5EF4-FFF2-40B4-BE49-F238E27FC236}">
                <a16:creationId xmlns:a16="http://schemas.microsoft.com/office/drawing/2014/main" id="{5E9C3CDE-2D3F-870E-5CC9-3C0BBDBF6111}"/>
              </a:ext>
            </a:extLst>
          </p:cNvPr>
          <p:cNvPicPr>
            <a:picLocks noChangeAspect="1"/>
          </p:cNvPicPr>
          <p:nvPr/>
        </p:nvPicPr>
        <p:blipFill>
          <a:blip r:embed="rId2"/>
          <a:stretch>
            <a:fillRect/>
          </a:stretch>
        </p:blipFill>
        <p:spPr>
          <a:xfrm>
            <a:off x="7047994" y="2201661"/>
            <a:ext cx="3429010" cy="3652641"/>
          </a:xfrm>
          <a:prstGeom prst="rect">
            <a:avLst/>
          </a:prstGeom>
        </p:spPr>
      </p:pic>
      <p:sp>
        <p:nvSpPr>
          <p:cNvPr id="9" name="TextBox 8">
            <a:extLst>
              <a:ext uri="{FF2B5EF4-FFF2-40B4-BE49-F238E27FC236}">
                <a16:creationId xmlns:a16="http://schemas.microsoft.com/office/drawing/2014/main" id="{7F8E20F5-7FB0-8113-DAED-158787A15241}"/>
              </a:ext>
            </a:extLst>
          </p:cNvPr>
          <p:cNvSpPr txBox="1"/>
          <p:nvPr/>
        </p:nvSpPr>
        <p:spPr>
          <a:xfrm>
            <a:off x="953474" y="3031697"/>
            <a:ext cx="5544980" cy="923330"/>
          </a:xfrm>
          <a:prstGeom prst="rect">
            <a:avLst/>
          </a:prstGeom>
          <a:noFill/>
        </p:spPr>
        <p:txBody>
          <a:bodyPr wrap="square">
            <a:spAutoFit/>
          </a:bodyPr>
          <a:lstStyle/>
          <a:p>
            <a:r>
              <a:rPr lang="en-CA" dirty="0"/>
              <a:t>Here, we can see an edge that is slowly “ramping” up in change, but the change in intensity is not immediate like in a step edge.</a:t>
            </a:r>
          </a:p>
        </p:txBody>
      </p:sp>
      <p:sp>
        <p:nvSpPr>
          <p:cNvPr id="10" name="Footer Placeholder 9">
            <a:extLst>
              <a:ext uri="{FF2B5EF4-FFF2-40B4-BE49-F238E27FC236}">
                <a16:creationId xmlns:a16="http://schemas.microsoft.com/office/drawing/2014/main" id="{9061CFBA-48BE-40AA-7705-87D0C278612F}"/>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96192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083E5-385B-E0E8-5E74-913972062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75EC9-3B4F-7A95-5317-88BE4AEB7991}"/>
              </a:ext>
            </a:extLst>
          </p:cNvPr>
          <p:cNvSpPr>
            <a:spLocks noGrp="1"/>
          </p:cNvSpPr>
          <p:nvPr>
            <p:ph type="title"/>
          </p:nvPr>
        </p:nvSpPr>
        <p:spPr>
          <a:xfrm>
            <a:off x="838200" y="365125"/>
            <a:ext cx="10515600" cy="602541"/>
          </a:xfrm>
        </p:spPr>
        <p:txBody>
          <a:bodyPr>
            <a:normAutofit fontScale="90000"/>
          </a:bodyPr>
          <a:lstStyle/>
          <a:p>
            <a:r>
              <a:rPr lang="en-US" b="1" dirty="0"/>
              <a:t>Types of edges in images</a:t>
            </a:r>
            <a:endParaRPr lang="en-CA" dirty="0"/>
          </a:p>
        </p:txBody>
      </p:sp>
      <p:sp>
        <p:nvSpPr>
          <p:cNvPr id="3" name="Slide Number Placeholder 2">
            <a:extLst>
              <a:ext uri="{FF2B5EF4-FFF2-40B4-BE49-F238E27FC236}">
                <a16:creationId xmlns:a16="http://schemas.microsoft.com/office/drawing/2014/main" id="{D0558165-8BB1-2C89-9D1E-65E28501B09E}"/>
              </a:ext>
            </a:extLst>
          </p:cNvPr>
          <p:cNvSpPr>
            <a:spLocks noGrp="1"/>
          </p:cNvSpPr>
          <p:nvPr>
            <p:ph type="sldNum" sz="quarter" idx="12"/>
          </p:nvPr>
        </p:nvSpPr>
        <p:spPr/>
        <p:txBody>
          <a:bodyPr/>
          <a:lstStyle/>
          <a:p>
            <a:fld id="{B20BAE8A-BB5C-499D-956E-1AE79ABD6EE1}" type="slidenum">
              <a:rPr lang="en-CA" smtClean="0"/>
              <a:t>11</a:t>
            </a:fld>
            <a:endParaRPr lang="en-CA"/>
          </a:p>
        </p:txBody>
      </p:sp>
      <p:sp>
        <p:nvSpPr>
          <p:cNvPr id="5" name="TextBox 4">
            <a:extLst>
              <a:ext uri="{FF2B5EF4-FFF2-40B4-BE49-F238E27FC236}">
                <a16:creationId xmlns:a16="http://schemas.microsoft.com/office/drawing/2014/main" id="{6664CF55-FDAA-1645-99A6-E1394B962A4B}"/>
              </a:ext>
            </a:extLst>
          </p:cNvPr>
          <p:cNvSpPr txBox="1"/>
          <p:nvPr/>
        </p:nvSpPr>
        <p:spPr>
          <a:xfrm>
            <a:off x="987640" y="1091031"/>
            <a:ext cx="10515599" cy="923330"/>
          </a:xfrm>
          <a:prstGeom prst="rect">
            <a:avLst/>
          </a:prstGeom>
          <a:noFill/>
        </p:spPr>
        <p:txBody>
          <a:bodyPr wrap="square">
            <a:spAutoFit/>
          </a:bodyPr>
          <a:lstStyle/>
          <a:p>
            <a:r>
              <a:rPr lang="en-CA" b="1" dirty="0"/>
              <a:t>Ridge edge</a:t>
            </a:r>
          </a:p>
          <a:p>
            <a:r>
              <a:rPr lang="en-CA" dirty="0"/>
              <a:t>A ridge edge is similar to combining two ramp edges, one bumped right against another. It is like driving up and down a large hill or mountain.</a:t>
            </a:r>
          </a:p>
        </p:txBody>
      </p:sp>
      <p:pic>
        <p:nvPicPr>
          <p:cNvPr id="7" name="Picture 6">
            <a:extLst>
              <a:ext uri="{FF2B5EF4-FFF2-40B4-BE49-F238E27FC236}">
                <a16:creationId xmlns:a16="http://schemas.microsoft.com/office/drawing/2014/main" id="{B6D4CCBE-1737-AD40-CD0B-7DACADFC54DB}"/>
              </a:ext>
            </a:extLst>
          </p:cNvPr>
          <p:cNvPicPr>
            <a:picLocks noChangeAspect="1"/>
          </p:cNvPicPr>
          <p:nvPr/>
        </p:nvPicPr>
        <p:blipFill>
          <a:blip r:embed="rId2"/>
          <a:stretch>
            <a:fillRect/>
          </a:stretch>
        </p:blipFill>
        <p:spPr>
          <a:xfrm>
            <a:off x="6119674" y="2137726"/>
            <a:ext cx="3562782" cy="3958646"/>
          </a:xfrm>
          <a:prstGeom prst="rect">
            <a:avLst/>
          </a:prstGeom>
        </p:spPr>
      </p:pic>
      <p:sp>
        <p:nvSpPr>
          <p:cNvPr id="9" name="TextBox 8">
            <a:extLst>
              <a:ext uri="{FF2B5EF4-FFF2-40B4-BE49-F238E27FC236}">
                <a16:creationId xmlns:a16="http://schemas.microsoft.com/office/drawing/2014/main" id="{3FBF1CEE-6ED5-908A-9D3C-45715A000C25}"/>
              </a:ext>
            </a:extLst>
          </p:cNvPr>
          <p:cNvSpPr txBox="1"/>
          <p:nvPr/>
        </p:nvSpPr>
        <p:spPr>
          <a:xfrm>
            <a:off x="987640" y="2967335"/>
            <a:ext cx="4978154" cy="1200329"/>
          </a:xfrm>
          <a:prstGeom prst="rect">
            <a:avLst/>
          </a:prstGeom>
          <a:noFill/>
        </p:spPr>
        <p:txBody>
          <a:bodyPr wrap="square">
            <a:spAutoFit/>
          </a:bodyPr>
          <a:lstStyle/>
          <a:p>
            <a:r>
              <a:rPr lang="en-CA" dirty="0"/>
              <a:t>In the context of edge detection, a ramp edge occurs when image intensity abruptly changes, but then returns to the initial value after a short distance.</a:t>
            </a:r>
          </a:p>
        </p:txBody>
      </p:sp>
      <p:sp>
        <p:nvSpPr>
          <p:cNvPr id="10" name="Footer Placeholder 9">
            <a:extLst>
              <a:ext uri="{FF2B5EF4-FFF2-40B4-BE49-F238E27FC236}">
                <a16:creationId xmlns:a16="http://schemas.microsoft.com/office/drawing/2014/main" id="{5DB7F604-B80D-1DD6-4B18-637888E972F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2257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D57ED-2BDB-8D49-D176-FA1391D7D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436AC-C653-4350-8FBA-C5C35E13A004}"/>
              </a:ext>
            </a:extLst>
          </p:cNvPr>
          <p:cNvSpPr>
            <a:spLocks noGrp="1"/>
          </p:cNvSpPr>
          <p:nvPr>
            <p:ph type="title"/>
          </p:nvPr>
        </p:nvSpPr>
        <p:spPr>
          <a:xfrm>
            <a:off x="838200" y="365125"/>
            <a:ext cx="10515600" cy="602541"/>
          </a:xfrm>
        </p:spPr>
        <p:txBody>
          <a:bodyPr>
            <a:normAutofit fontScale="90000"/>
          </a:bodyPr>
          <a:lstStyle/>
          <a:p>
            <a:r>
              <a:rPr lang="en-US" b="1" dirty="0"/>
              <a:t>Types of edges in images</a:t>
            </a:r>
            <a:endParaRPr lang="en-CA" dirty="0"/>
          </a:p>
        </p:txBody>
      </p:sp>
      <p:sp>
        <p:nvSpPr>
          <p:cNvPr id="3" name="Slide Number Placeholder 2">
            <a:extLst>
              <a:ext uri="{FF2B5EF4-FFF2-40B4-BE49-F238E27FC236}">
                <a16:creationId xmlns:a16="http://schemas.microsoft.com/office/drawing/2014/main" id="{8C8E3684-E6C9-6862-7F69-F1EF7E76859C}"/>
              </a:ext>
            </a:extLst>
          </p:cNvPr>
          <p:cNvSpPr>
            <a:spLocks noGrp="1"/>
          </p:cNvSpPr>
          <p:nvPr>
            <p:ph type="sldNum" sz="quarter" idx="12"/>
          </p:nvPr>
        </p:nvSpPr>
        <p:spPr/>
        <p:txBody>
          <a:bodyPr/>
          <a:lstStyle/>
          <a:p>
            <a:fld id="{B20BAE8A-BB5C-499D-956E-1AE79ABD6EE1}" type="slidenum">
              <a:rPr lang="en-CA" smtClean="0"/>
              <a:t>12</a:t>
            </a:fld>
            <a:endParaRPr lang="en-CA"/>
          </a:p>
        </p:txBody>
      </p:sp>
      <p:sp>
        <p:nvSpPr>
          <p:cNvPr id="5" name="TextBox 4">
            <a:extLst>
              <a:ext uri="{FF2B5EF4-FFF2-40B4-BE49-F238E27FC236}">
                <a16:creationId xmlns:a16="http://schemas.microsoft.com/office/drawing/2014/main" id="{0C82E2C4-DB1E-8FD1-1304-0C269F25BDE3}"/>
              </a:ext>
            </a:extLst>
          </p:cNvPr>
          <p:cNvSpPr txBox="1"/>
          <p:nvPr/>
        </p:nvSpPr>
        <p:spPr>
          <a:xfrm>
            <a:off x="961007" y="1137211"/>
            <a:ext cx="9940771" cy="646331"/>
          </a:xfrm>
          <a:prstGeom prst="rect">
            <a:avLst/>
          </a:prstGeom>
          <a:noFill/>
        </p:spPr>
        <p:txBody>
          <a:bodyPr wrap="square">
            <a:spAutoFit/>
          </a:bodyPr>
          <a:lstStyle/>
          <a:p>
            <a:r>
              <a:rPr lang="en-CA" b="1" dirty="0"/>
              <a:t>Roof edge</a:t>
            </a:r>
          </a:p>
          <a:p>
            <a:r>
              <a:rPr lang="en-CA" dirty="0"/>
              <a:t>It is a type of ridge edge.</a:t>
            </a:r>
          </a:p>
        </p:txBody>
      </p:sp>
      <p:sp>
        <p:nvSpPr>
          <p:cNvPr id="6" name="Footer Placeholder 5">
            <a:extLst>
              <a:ext uri="{FF2B5EF4-FFF2-40B4-BE49-F238E27FC236}">
                <a16:creationId xmlns:a16="http://schemas.microsoft.com/office/drawing/2014/main" id="{EC560C84-33AD-339A-2477-040FC7A6035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8" name="Picture 7">
            <a:extLst>
              <a:ext uri="{FF2B5EF4-FFF2-40B4-BE49-F238E27FC236}">
                <a16:creationId xmlns:a16="http://schemas.microsoft.com/office/drawing/2014/main" id="{8753962B-A21A-CC66-3D41-C75F6534837B}"/>
              </a:ext>
            </a:extLst>
          </p:cNvPr>
          <p:cNvPicPr>
            <a:picLocks noChangeAspect="1"/>
          </p:cNvPicPr>
          <p:nvPr/>
        </p:nvPicPr>
        <p:blipFill>
          <a:blip r:embed="rId2"/>
          <a:stretch>
            <a:fillRect/>
          </a:stretch>
        </p:blipFill>
        <p:spPr>
          <a:xfrm>
            <a:off x="6528395" y="1460376"/>
            <a:ext cx="3598914" cy="3924160"/>
          </a:xfrm>
          <a:prstGeom prst="rect">
            <a:avLst/>
          </a:prstGeom>
        </p:spPr>
      </p:pic>
      <p:sp>
        <p:nvSpPr>
          <p:cNvPr id="10" name="TextBox 9">
            <a:extLst>
              <a:ext uri="{FF2B5EF4-FFF2-40B4-BE49-F238E27FC236}">
                <a16:creationId xmlns:a16="http://schemas.microsoft.com/office/drawing/2014/main" id="{224643B6-AAB9-923F-B5B0-F733C1464871}"/>
              </a:ext>
            </a:extLst>
          </p:cNvPr>
          <p:cNvSpPr txBox="1"/>
          <p:nvPr/>
        </p:nvSpPr>
        <p:spPr>
          <a:xfrm>
            <a:off x="991340" y="2167998"/>
            <a:ext cx="4832411" cy="1754326"/>
          </a:xfrm>
          <a:prstGeom prst="rect">
            <a:avLst/>
          </a:prstGeom>
          <a:noFill/>
        </p:spPr>
        <p:txBody>
          <a:bodyPr wrap="square">
            <a:spAutoFit/>
          </a:bodyPr>
          <a:lstStyle/>
          <a:p>
            <a:r>
              <a:rPr lang="en-CA" dirty="0"/>
              <a:t>Unlike the ridge edge where there is a short, finite plateau at the top of the edge, the roof edge has no such plateau. Instead, we slowly ramp up on either side of the edge, but the very top is a pinnacle and we simply fall back down the bottom.</a:t>
            </a:r>
          </a:p>
        </p:txBody>
      </p:sp>
    </p:spTree>
    <p:extLst>
      <p:ext uri="{BB962C8B-B14F-4D97-AF65-F5344CB8AC3E}">
        <p14:creationId xmlns:p14="http://schemas.microsoft.com/office/powerpoint/2010/main" val="1064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0FA2-139D-5F5D-A8CE-3FDA010D2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BC1CD-D091-D501-3AC2-D6300E63E1A7}"/>
              </a:ext>
            </a:extLst>
          </p:cNvPr>
          <p:cNvSpPr>
            <a:spLocks noGrp="1"/>
          </p:cNvSpPr>
          <p:nvPr>
            <p:ph type="title"/>
          </p:nvPr>
        </p:nvSpPr>
        <p:spPr>
          <a:xfrm>
            <a:off x="838200" y="365125"/>
            <a:ext cx="10515600" cy="602541"/>
          </a:xfrm>
        </p:spPr>
        <p:txBody>
          <a:bodyPr>
            <a:normAutofit fontScale="90000"/>
          </a:bodyPr>
          <a:lstStyle/>
          <a:p>
            <a:r>
              <a:rPr lang="en-US" b="1" dirty="0"/>
              <a:t>OpenCV Edge Detection</a:t>
            </a:r>
            <a:endParaRPr lang="en-CA" dirty="0"/>
          </a:p>
        </p:txBody>
      </p:sp>
      <p:sp>
        <p:nvSpPr>
          <p:cNvPr id="3" name="Slide Number Placeholder 2">
            <a:extLst>
              <a:ext uri="{FF2B5EF4-FFF2-40B4-BE49-F238E27FC236}">
                <a16:creationId xmlns:a16="http://schemas.microsoft.com/office/drawing/2014/main" id="{F3D466FB-ACCF-81C1-A42D-7B6218BEBEF7}"/>
              </a:ext>
            </a:extLst>
          </p:cNvPr>
          <p:cNvSpPr>
            <a:spLocks noGrp="1"/>
          </p:cNvSpPr>
          <p:nvPr>
            <p:ph type="sldNum" sz="quarter" idx="12"/>
          </p:nvPr>
        </p:nvSpPr>
        <p:spPr/>
        <p:txBody>
          <a:bodyPr/>
          <a:lstStyle/>
          <a:p>
            <a:fld id="{B20BAE8A-BB5C-499D-956E-1AE79ABD6EE1}" type="slidenum">
              <a:rPr lang="en-CA" smtClean="0"/>
              <a:t>13</a:t>
            </a:fld>
            <a:endParaRPr lang="en-CA"/>
          </a:p>
        </p:txBody>
      </p:sp>
      <p:sp>
        <p:nvSpPr>
          <p:cNvPr id="4" name="Footer Placeholder 3">
            <a:extLst>
              <a:ext uri="{FF2B5EF4-FFF2-40B4-BE49-F238E27FC236}">
                <a16:creationId xmlns:a16="http://schemas.microsoft.com/office/drawing/2014/main" id="{F86846CA-8E9E-346A-2E14-2DAD6613E58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6" name="TextBox 5">
            <a:extLst>
              <a:ext uri="{FF2B5EF4-FFF2-40B4-BE49-F238E27FC236}">
                <a16:creationId xmlns:a16="http://schemas.microsoft.com/office/drawing/2014/main" id="{DA3EBBB5-FA29-7869-8FB0-B22C4F0A93C2}"/>
              </a:ext>
            </a:extLst>
          </p:cNvPr>
          <p:cNvSpPr txBox="1"/>
          <p:nvPr/>
        </p:nvSpPr>
        <p:spPr>
          <a:xfrm>
            <a:off x="713542" y="958788"/>
            <a:ext cx="10764915" cy="646331"/>
          </a:xfrm>
          <a:prstGeom prst="rect">
            <a:avLst/>
          </a:prstGeom>
          <a:noFill/>
        </p:spPr>
        <p:txBody>
          <a:bodyPr wrap="square">
            <a:spAutoFit/>
          </a:bodyPr>
          <a:lstStyle/>
          <a:p>
            <a:pPr marL="285750" indent="-285750">
              <a:buFont typeface="Arial" panose="020B0604020202020204" pitchFamily="34" charset="0"/>
              <a:buChar char="•"/>
            </a:pPr>
            <a:r>
              <a:rPr lang="en-CA" dirty="0"/>
              <a:t>Edge detection is an image-processing technique that is used to identify the boundaries (edges) of objects or regions within an image.</a:t>
            </a:r>
          </a:p>
        </p:txBody>
      </p:sp>
      <p:sp>
        <p:nvSpPr>
          <p:cNvPr id="8" name="TextBox 7">
            <a:extLst>
              <a:ext uri="{FF2B5EF4-FFF2-40B4-BE49-F238E27FC236}">
                <a16:creationId xmlns:a16="http://schemas.microsoft.com/office/drawing/2014/main" id="{E1EC99CA-F04E-3D60-FA0D-A516519C6D0C}"/>
              </a:ext>
            </a:extLst>
          </p:cNvPr>
          <p:cNvSpPr txBox="1"/>
          <p:nvPr/>
        </p:nvSpPr>
        <p:spPr>
          <a:xfrm>
            <a:off x="713542" y="1725676"/>
            <a:ext cx="10640258" cy="923330"/>
          </a:xfrm>
          <a:prstGeom prst="rect">
            <a:avLst/>
          </a:prstGeom>
          <a:noFill/>
        </p:spPr>
        <p:txBody>
          <a:bodyPr wrap="square">
            <a:spAutoFit/>
          </a:bodyPr>
          <a:lstStyle/>
          <a:p>
            <a:pPr marL="285750" indent="-285750">
              <a:buFont typeface="Arial" panose="020B0604020202020204" pitchFamily="34" charset="0"/>
              <a:buChar char="•"/>
            </a:pPr>
            <a:r>
              <a:rPr lang="en-CA" dirty="0"/>
              <a:t>Edges are among the most important features associated with images. We know the underlying structure of an image through its edges. Computer vision processing pipelines, therefore, extensively use edge detection in applications.</a:t>
            </a:r>
          </a:p>
        </p:txBody>
      </p:sp>
      <p:sp>
        <p:nvSpPr>
          <p:cNvPr id="10" name="TextBox 9">
            <a:extLst>
              <a:ext uri="{FF2B5EF4-FFF2-40B4-BE49-F238E27FC236}">
                <a16:creationId xmlns:a16="http://schemas.microsoft.com/office/drawing/2014/main" id="{22D6FA3F-507A-6B09-3E76-29F38AB7396A}"/>
              </a:ext>
            </a:extLst>
          </p:cNvPr>
          <p:cNvSpPr txBox="1"/>
          <p:nvPr/>
        </p:nvSpPr>
        <p:spPr>
          <a:xfrm>
            <a:off x="713541" y="2769563"/>
            <a:ext cx="10640257" cy="923330"/>
          </a:xfrm>
          <a:prstGeom prst="rect">
            <a:avLst/>
          </a:prstGeom>
          <a:noFill/>
        </p:spPr>
        <p:txBody>
          <a:bodyPr wrap="square">
            <a:spAutoFit/>
          </a:bodyPr>
          <a:lstStyle/>
          <a:p>
            <a:pPr marL="285750" indent="-285750">
              <a:buFont typeface="Arial" panose="020B0604020202020204" pitchFamily="34" charset="0"/>
              <a:buChar char="•"/>
            </a:pPr>
            <a:r>
              <a:rPr lang="en-CA" dirty="0"/>
              <a:t>Sudden changes in pixel intensity characterize edges. We need to look for such changes in the neighboring pixels to detect edges. The two important edge-detection algorithms available in OpenCV: Sobel Edge Detection, Laplacian Edge Detection and Canny Edge Detection.</a:t>
            </a:r>
          </a:p>
        </p:txBody>
      </p:sp>
    </p:spTree>
    <p:extLst>
      <p:ext uri="{BB962C8B-B14F-4D97-AF65-F5344CB8AC3E}">
        <p14:creationId xmlns:p14="http://schemas.microsoft.com/office/powerpoint/2010/main" val="181822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AC8A-7149-DB62-1F60-215627A9D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BBFF3-634C-0828-81F0-98C3D1CA6A6C}"/>
              </a:ext>
            </a:extLst>
          </p:cNvPr>
          <p:cNvSpPr>
            <a:spLocks noGrp="1"/>
          </p:cNvSpPr>
          <p:nvPr>
            <p:ph type="title"/>
          </p:nvPr>
        </p:nvSpPr>
        <p:spPr>
          <a:xfrm>
            <a:off x="838200" y="365125"/>
            <a:ext cx="10515600" cy="602541"/>
          </a:xfrm>
        </p:spPr>
        <p:txBody>
          <a:bodyPr>
            <a:normAutofit fontScale="90000"/>
          </a:bodyPr>
          <a:lstStyle/>
          <a:p>
            <a:r>
              <a:rPr lang="en-CA" b="1" dirty="0"/>
              <a:t>Edge detection Code</a:t>
            </a:r>
            <a:endParaRPr lang="en-CA" dirty="0"/>
          </a:p>
        </p:txBody>
      </p:sp>
      <p:sp>
        <p:nvSpPr>
          <p:cNvPr id="3" name="Slide Number Placeholder 2">
            <a:extLst>
              <a:ext uri="{FF2B5EF4-FFF2-40B4-BE49-F238E27FC236}">
                <a16:creationId xmlns:a16="http://schemas.microsoft.com/office/drawing/2014/main" id="{18CA363A-1C02-51C1-67E6-0F0DCAA2EB61}"/>
              </a:ext>
            </a:extLst>
          </p:cNvPr>
          <p:cNvSpPr>
            <a:spLocks noGrp="1"/>
          </p:cNvSpPr>
          <p:nvPr>
            <p:ph type="sldNum" sz="quarter" idx="12"/>
          </p:nvPr>
        </p:nvSpPr>
        <p:spPr/>
        <p:txBody>
          <a:bodyPr/>
          <a:lstStyle/>
          <a:p>
            <a:fld id="{B20BAE8A-BB5C-499D-956E-1AE79ABD6EE1}" type="slidenum">
              <a:rPr lang="en-CA" smtClean="0"/>
              <a:t>14</a:t>
            </a:fld>
            <a:endParaRPr lang="en-CA"/>
          </a:p>
        </p:txBody>
      </p:sp>
      <p:sp>
        <p:nvSpPr>
          <p:cNvPr id="4" name="Footer Placeholder 3">
            <a:extLst>
              <a:ext uri="{FF2B5EF4-FFF2-40B4-BE49-F238E27FC236}">
                <a16:creationId xmlns:a16="http://schemas.microsoft.com/office/drawing/2014/main" id="{17B38381-0D38-90EC-E1E6-FDB6755F6A6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1026" name="Picture 2">
            <a:extLst>
              <a:ext uri="{FF2B5EF4-FFF2-40B4-BE49-F238E27FC236}">
                <a16:creationId xmlns:a16="http://schemas.microsoft.com/office/drawing/2014/main" id="{7C87C19D-030B-EF15-56B5-9BA60CE76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27" y="1306821"/>
            <a:ext cx="282892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D95AC1-C531-0CB6-CD2A-0ADE99902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14" y="1306821"/>
            <a:ext cx="6485182" cy="4435224"/>
          </a:xfrm>
          <a:prstGeom prst="rect">
            <a:avLst/>
          </a:prstGeom>
        </p:spPr>
      </p:pic>
      <p:sp>
        <p:nvSpPr>
          <p:cNvPr id="8" name="TextBox 7">
            <a:extLst>
              <a:ext uri="{FF2B5EF4-FFF2-40B4-BE49-F238E27FC236}">
                <a16:creationId xmlns:a16="http://schemas.microsoft.com/office/drawing/2014/main" id="{0D5EE086-0244-0FD4-C7D3-E8D47944D3D2}"/>
              </a:ext>
            </a:extLst>
          </p:cNvPr>
          <p:cNvSpPr txBox="1"/>
          <p:nvPr/>
        </p:nvSpPr>
        <p:spPr>
          <a:xfrm>
            <a:off x="6334957" y="5838496"/>
            <a:ext cx="4551286" cy="369332"/>
          </a:xfrm>
          <a:prstGeom prst="rect">
            <a:avLst/>
          </a:prstGeom>
          <a:noFill/>
        </p:spPr>
        <p:txBody>
          <a:bodyPr wrap="square">
            <a:spAutoFit/>
          </a:bodyPr>
          <a:lstStyle/>
          <a:p>
            <a:r>
              <a:rPr lang="en-CA" dirty="0"/>
              <a:t>Sobel Edge Detection</a:t>
            </a:r>
          </a:p>
        </p:txBody>
      </p:sp>
      <p:sp>
        <p:nvSpPr>
          <p:cNvPr id="10" name="TextBox 9">
            <a:extLst>
              <a:ext uri="{FF2B5EF4-FFF2-40B4-BE49-F238E27FC236}">
                <a16:creationId xmlns:a16="http://schemas.microsoft.com/office/drawing/2014/main" id="{70000886-BB9E-73EE-4436-5488D151D0C1}"/>
              </a:ext>
            </a:extLst>
          </p:cNvPr>
          <p:cNvSpPr txBox="1"/>
          <p:nvPr/>
        </p:nvSpPr>
        <p:spPr>
          <a:xfrm>
            <a:off x="921013" y="4747975"/>
            <a:ext cx="6094520" cy="369332"/>
          </a:xfrm>
          <a:prstGeom prst="rect">
            <a:avLst/>
          </a:prstGeom>
          <a:noFill/>
        </p:spPr>
        <p:txBody>
          <a:bodyPr wrap="square">
            <a:spAutoFit/>
          </a:bodyPr>
          <a:lstStyle/>
          <a:p>
            <a:r>
              <a:rPr lang="en-CA" dirty="0"/>
              <a:t>There is lot of noise.</a:t>
            </a:r>
          </a:p>
        </p:txBody>
      </p:sp>
      <p:sp>
        <p:nvSpPr>
          <p:cNvPr id="11" name="TextBox 10">
            <a:extLst>
              <a:ext uri="{FF2B5EF4-FFF2-40B4-BE49-F238E27FC236}">
                <a16:creationId xmlns:a16="http://schemas.microsoft.com/office/drawing/2014/main" id="{835C2C9B-ABD0-2A5E-B263-0807F4E750C3}"/>
              </a:ext>
            </a:extLst>
          </p:cNvPr>
          <p:cNvSpPr txBox="1"/>
          <p:nvPr/>
        </p:nvSpPr>
        <p:spPr>
          <a:xfrm>
            <a:off x="926932" y="5191199"/>
            <a:ext cx="6094520" cy="369332"/>
          </a:xfrm>
          <a:prstGeom prst="rect">
            <a:avLst/>
          </a:prstGeom>
          <a:noFill/>
        </p:spPr>
        <p:txBody>
          <a:bodyPr wrap="square">
            <a:spAutoFit/>
          </a:bodyPr>
          <a:lstStyle/>
          <a:p>
            <a:r>
              <a:rPr lang="en-CA" dirty="0"/>
              <a:t>How can we do better?</a:t>
            </a:r>
          </a:p>
        </p:txBody>
      </p:sp>
      <p:sp>
        <p:nvSpPr>
          <p:cNvPr id="12" name="TextBox 11">
            <a:extLst>
              <a:ext uri="{FF2B5EF4-FFF2-40B4-BE49-F238E27FC236}">
                <a16:creationId xmlns:a16="http://schemas.microsoft.com/office/drawing/2014/main" id="{58BC3654-4509-48BB-1401-7BEEF0D69882}"/>
              </a:ext>
            </a:extLst>
          </p:cNvPr>
          <p:cNvSpPr txBox="1"/>
          <p:nvPr/>
        </p:nvSpPr>
        <p:spPr>
          <a:xfrm>
            <a:off x="921013" y="5709053"/>
            <a:ext cx="6094520" cy="646331"/>
          </a:xfrm>
          <a:prstGeom prst="rect">
            <a:avLst/>
          </a:prstGeom>
          <a:noFill/>
        </p:spPr>
        <p:txBody>
          <a:bodyPr wrap="square">
            <a:spAutoFit/>
          </a:bodyPr>
          <a:lstStyle/>
          <a:p>
            <a:r>
              <a:rPr lang="en-CA" dirty="0"/>
              <a:t>How can we do better? Blurring.</a:t>
            </a:r>
          </a:p>
          <a:p>
            <a:r>
              <a:rPr lang="en-CA" dirty="0"/>
              <a:t>However, we will loose details.</a:t>
            </a:r>
          </a:p>
        </p:txBody>
      </p:sp>
    </p:spTree>
    <p:extLst>
      <p:ext uri="{BB962C8B-B14F-4D97-AF65-F5344CB8AC3E}">
        <p14:creationId xmlns:p14="http://schemas.microsoft.com/office/powerpoint/2010/main" val="14736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CD99E-9C23-5284-530F-6649A4FBD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0DE87-4C96-3BD9-A3C2-64CDFA72E666}"/>
              </a:ext>
            </a:extLst>
          </p:cNvPr>
          <p:cNvSpPr>
            <a:spLocks noGrp="1"/>
          </p:cNvSpPr>
          <p:nvPr>
            <p:ph type="title"/>
          </p:nvPr>
        </p:nvSpPr>
        <p:spPr>
          <a:xfrm>
            <a:off x="838200" y="365125"/>
            <a:ext cx="10515600" cy="602541"/>
          </a:xfrm>
        </p:spPr>
        <p:txBody>
          <a:bodyPr>
            <a:normAutofit fontScale="90000"/>
          </a:bodyPr>
          <a:lstStyle/>
          <a:p>
            <a:r>
              <a:rPr lang="en-CA" b="1" dirty="0"/>
              <a:t>Edge detection Code</a:t>
            </a:r>
            <a:endParaRPr lang="en-CA" dirty="0"/>
          </a:p>
        </p:txBody>
      </p:sp>
      <p:sp>
        <p:nvSpPr>
          <p:cNvPr id="3" name="Slide Number Placeholder 2">
            <a:extLst>
              <a:ext uri="{FF2B5EF4-FFF2-40B4-BE49-F238E27FC236}">
                <a16:creationId xmlns:a16="http://schemas.microsoft.com/office/drawing/2014/main" id="{018B4A64-2540-A01F-ECFD-0B884397ACDF}"/>
              </a:ext>
            </a:extLst>
          </p:cNvPr>
          <p:cNvSpPr>
            <a:spLocks noGrp="1"/>
          </p:cNvSpPr>
          <p:nvPr>
            <p:ph type="sldNum" sz="quarter" idx="12"/>
          </p:nvPr>
        </p:nvSpPr>
        <p:spPr/>
        <p:txBody>
          <a:bodyPr/>
          <a:lstStyle/>
          <a:p>
            <a:fld id="{B20BAE8A-BB5C-499D-956E-1AE79ABD6EE1}" type="slidenum">
              <a:rPr lang="en-CA" smtClean="0"/>
              <a:t>15</a:t>
            </a:fld>
            <a:endParaRPr lang="en-CA"/>
          </a:p>
        </p:txBody>
      </p:sp>
      <p:sp>
        <p:nvSpPr>
          <p:cNvPr id="4" name="Footer Placeholder 3">
            <a:extLst>
              <a:ext uri="{FF2B5EF4-FFF2-40B4-BE49-F238E27FC236}">
                <a16:creationId xmlns:a16="http://schemas.microsoft.com/office/drawing/2014/main" id="{72DBBEB3-B54F-4D02-68CF-0D019F01241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6" name="Picture 5">
            <a:extLst>
              <a:ext uri="{FF2B5EF4-FFF2-40B4-BE49-F238E27FC236}">
                <a16:creationId xmlns:a16="http://schemas.microsoft.com/office/drawing/2014/main" id="{525DF2E0-E928-DBEB-15BC-6E80D06C6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392" y="1119822"/>
            <a:ext cx="6706181" cy="4778154"/>
          </a:xfrm>
          <a:prstGeom prst="rect">
            <a:avLst/>
          </a:prstGeom>
        </p:spPr>
      </p:pic>
    </p:spTree>
    <p:extLst>
      <p:ext uri="{BB962C8B-B14F-4D97-AF65-F5344CB8AC3E}">
        <p14:creationId xmlns:p14="http://schemas.microsoft.com/office/powerpoint/2010/main" val="51526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BF44-FB61-54DE-A64B-C81412E61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B68AA-13DE-D71B-52D1-CDDF7D73652B}"/>
              </a:ext>
            </a:extLst>
          </p:cNvPr>
          <p:cNvSpPr>
            <a:spLocks noGrp="1"/>
          </p:cNvSpPr>
          <p:nvPr>
            <p:ph type="title"/>
          </p:nvPr>
        </p:nvSpPr>
        <p:spPr>
          <a:xfrm>
            <a:off x="838200" y="365125"/>
            <a:ext cx="10515600" cy="602541"/>
          </a:xfrm>
        </p:spPr>
        <p:txBody>
          <a:bodyPr>
            <a:normAutofit fontScale="90000"/>
          </a:bodyPr>
          <a:lstStyle/>
          <a:p>
            <a:r>
              <a:rPr lang="en-CA" b="1" dirty="0"/>
              <a:t>Edge detection Code</a:t>
            </a:r>
            <a:endParaRPr lang="en-CA" dirty="0"/>
          </a:p>
        </p:txBody>
      </p:sp>
      <p:sp>
        <p:nvSpPr>
          <p:cNvPr id="3" name="Slide Number Placeholder 2">
            <a:extLst>
              <a:ext uri="{FF2B5EF4-FFF2-40B4-BE49-F238E27FC236}">
                <a16:creationId xmlns:a16="http://schemas.microsoft.com/office/drawing/2014/main" id="{B23333DB-C93C-D509-21B4-37976E36A4AE}"/>
              </a:ext>
            </a:extLst>
          </p:cNvPr>
          <p:cNvSpPr>
            <a:spLocks noGrp="1"/>
          </p:cNvSpPr>
          <p:nvPr>
            <p:ph type="sldNum" sz="quarter" idx="12"/>
          </p:nvPr>
        </p:nvSpPr>
        <p:spPr/>
        <p:txBody>
          <a:bodyPr/>
          <a:lstStyle/>
          <a:p>
            <a:fld id="{B20BAE8A-BB5C-499D-956E-1AE79ABD6EE1}" type="slidenum">
              <a:rPr lang="en-CA" smtClean="0"/>
              <a:t>16</a:t>
            </a:fld>
            <a:endParaRPr lang="en-CA"/>
          </a:p>
        </p:txBody>
      </p:sp>
      <p:sp>
        <p:nvSpPr>
          <p:cNvPr id="4" name="Footer Placeholder 3">
            <a:extLst>
              <a:ext uri="{FF2B5EF4-FFF2-40B4-BE49-F238E27FC236}">
                <a16:creationId xmlns:a16="http://schemas.microsoft.com/office/drawing/2014/main" id="{FDCC0E27-6F83-588F-B65C-C99F014311C0}"/>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6" name="Picture 5">
            <a:extLst>
              <a:ext uri="{FF2B5EF4-FFF2-40B4-BE49-F238E27FC236}">
                <a16:creationId xmlns:a16="http://schemas.microsoft.com/office/drawing/2014/main" id="{732B0BCB-626E-70C4-7468-97228A650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128" y="1397899"/>
            <a:ext cx="6523285" cy="2606266"/>
          </a:xfrm>
          <a:prstGeom prst="rect">
            <a:avLst/>
          </a:prstGeom>
        </p:spPr>
      </p:pic>
      <p:pic>
        <p:nvPicPr>
          <p:cNvPr id="8" name="Picture 7">
            <a:extLst>
              <a:ext uri="{FF2B5EF4-FFF2-40B4-BE49-F238E27FC236}">
                <a16:creationId xmlns:a16="http://schemas.microsoft.com/office/drawing/2014/main" id="{6AA17C4E-6F85-B0B1-4244-9851FEF16CA6}"/>
              </a:ext>
            </a:extLst>
          </p:cNvPr>
          <p:cNvPicPr>
            <a:picLocks noChangeAspect="1"/>
          </p:cNvPicPr>
          <p:nvPr/>
        </p:nvPicPr>
        <p:blipFill>
          <a:blip r:embed="rId3"/>
          <a:stretch>
            <a:fillRect/>
          </a:stretch>
        </p:blipFill>
        <p:spPr>
          <a:xfrm>
            <a:off x="838200" y="4292970"/>
            <a:ext cx="4172532" cy="438211"/>
          </a:xfrm>
          <a:prstGeom prst="rect">
            <a:avLst/>
          </a:prstGeom>
        </p:spPr>
      </p:pic>
      <p:sp>
        <p:nvSpPr>
          <p:cNvPr id="10" name="TextBox 9">
            <a:extLst>
              <a:ext uri="{FF2B5EF4-FFF2-40B4-BE49-F238E27FC236}">
                <a16:creationId xmlns:a16="http://schemas.microsoft.com/office/drawing/2014/main" id="{0B489380-46A3-4189-D4E9-25C566088C6E}"/>
              </a:ext>
            </a:extLst>
          </p:cNvPr>
          <p:cNvSpPr txBox="1"/>
          <p:nvPr/>
        </p:nvSpPr>
        <p:spPr>
          <a:xfrm>
            <a:off x="838200" y="4816109"/>
            <a:ext cx="10685016" cy="1200329"/>
          </a:xfrm>
          <a:prstGeom prst="rect">
            <a:avLst/>
          </a:prstGeom>
          <a:noFill/>
        </p:spPr>
        <p:txBody>
          <a:bodyPr wrap="square">
            <a:spAutoFit/>
          </a:bodyPr>
          <a:lstStyle/>
          <a:p>
            <a:r>
              <a:rPr lang="en-CA" dirty="0"/>
              <a:t>We supply the two thresholds used by the Canny Edge Detection algorithm, and OpenCV handles all the implementation details. Here, I am saying values below 100 are sure to be non-edges and values higher than 150 are sure to be edges. And the values in-between 100 and 150 can be edges or not. For this the algorithm will try to figure out if it is edges or not.</a:t>
            </a:r>
          </a:p>
        </p:txBody>
      </p:sp>
      <p:sp>
        <p:nvSpPr>
          <p:cNvPr id="12" name="TextBox 11">
            <a:extLst>
              <a:ext uri="{FF2B5EF4-FFF2-40B4-BE49-F238E27FC236}">
                <a16:creationId xmlns:a16="http://schemas.microsoft.com/office/drawing/2014/main" id="{C9A36D22-9469-2B41-F067-03A4D4E9BC13}"/>
              </a:ext>
            </a:extLst>
          </p:cNvPr>
          <p:cNvSpPr txBox="1"/>
          <p:nvPr/>
        </p:nvSpPr>
        <p:spPr>
          <a:xfrm>
            <a:off x="762740" y="6069975"/>
            <a:ext cx="10760476" cy="646331"/>
          </a:xfrm>
          <a:prstGeom prst="rect">
            <a:avLst/>
          </a:prstGeom>
          <a:noFill/>
        </p:spPr>
        <p:txBody>
          <a:bodyPr wrap="square">
            <a:spAutoFit/>
          </a:bodyPr>
          <a:lstStyle/>
          <a:p>
            <a:r>
              <a:rPr lang="en-CA" dirty="0"/>
              <a:t> Don’t forget to blur the image before calling the Canny() function. It is a highly-recommended preprocessing   step.</a:t>
            </a:r>
          </a:p>
        </p:txBody>
      </p:sp>
      <p:sp>
        <p:nvSpPr>
          <p:cNvPr id="14" name="TextBox 13">
            <a:extLst>
              <a:ext uri="{FF2B5EF4-FFF2-40B4-BE49-F238E27FC236}">
                <a16:creationId xmlns:a16="http://schemas.microsoft.com/office/drawing/2014/main" id="{73A67CB6-61F2-0380-251A-1807AF9375E4}"/>
              </a:ext>
            </a:extLst>
          </p:cNvPr>
          <p:cNvSpPr txBox="1"/>
          <p:nvPr/>
        </p:nvSpPr>
        <p:spPr>
          <a:xfrm>
            <a:off x="4609730" y="967666"/>
            <a:ext cx="6094520" cy="646331"/>
          </a:xfrm>
          <a:prstGeom prst="rect">
            <a:avLst/>
          </a:prstGeom>
          <a:noFill/>
        </p:spPr>
        <p:txBody>
          <a:bodyPr wrap="square">
            <a:spAutoFit/>
          </a:bodyPr>
          <a:lstStyle/>
          <a:p>
            <a:r>
              <a:rPr lang="en-CA" dirty="0">
                <a:hlinkClick r:id="rId4"/>
              </a:rPr>
              <a:t>https://docs.opencv.org/3.4/da/d22/tutorial_py_canny.html</a:t>
            </a:r>
            <a:endParaRPr lang="en-CA" dirty="0"/>
          </a:p>
          <a:p>
            <a:endParaRPr lang="en-CA" dirty="0"/>
          </a:p>
        </p:txBody>
      </p:sp>
    </p:spTree>
    <p:extLst>
      <p:ext uri="{BB962C8B-B14F-4D97-AF65-F5344CB8AC3E}">
        <p14:creationId xmlns:p14="http://schemas.microsoft.com/office/powerpoint/2010/main" val="81388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DA64-4CC5-AD19-EC35-ABD7054731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E1673-60A8-7103-14CA-98103F99BBB4}"/>
              </a:ext>
            </a:extLst>
          </p:cNvPr>
          <p:cNvSpPr>
            <a:spLocks noGrp="1"/>
          </p:cNvSpPr>
          <p:nvPr>
            <p:ph type="title"/>
          </p:nvPr>
        </p:nvSpPr>
        <p:spPr>
          <a:xfrm>
            <a:off x="838200" y="365125"/>
            <a:ext cx="10515600" cy="602541"/>
          </a:xfrm>
        </p:spPr>
        <p:txBody>
          <a:bodyPr>
            <a:normAutofit fontScale="90000"/>
          </a:bodyPr>
          <a:lstStyle/>
          <a:p>
            <a:r>
              <a:rPr lang="en-CA" b="1" dirty="0"/>
              <a:t>Real Time Edge detection Code</a:t>
            </a:r>
            <a:endParaRPr lang="en-CA" dirty="0"/>
          </a:p>
        </p:txBody>
      </p:sp>
      <p:sp>
        <p:nvSpPr>
          <p:cNvPr id="3" name="Slide Number Placeholder 2">
            <a:extLst>
              <a:ext uri="{FF2B5EF4-FFF2-40B4-BE49-F238E27FC236}">
                <a16:creationId xmlns:a16="http://schemas.microsoft.com/office/drawing/2014/main" id="{F3227D8D-803A-B0FC-9476-41906F77E3DC}"/>
              </a:ext>
            </a:extLst>
          </p:cNvPr>
          <p:cNvSpPr>
            <a:spLocks noGrp="1"/>
          </p:cNvSpPr>
          <p:nvPr>
            <p:ph type="sldNum" sz="quarter" idx="12"/>
          </p:nvPr>
        </p:nvSpPr>
        <p:spPr/>
        <p:txBody>
          <a:bodyPr/>
          <a:lstStyle/>
          <a:p>
            <a:fld id="{B20BAE8A-BB5C-499D-956E-1AE79ABD6EE1}" type="slidenum">
              <a:rPr lang="en-CA" smtClean="0"/>
              <a:t>17</a:t>
            </a:fld>
            <a:endParaRPr lang="en-CA"/>
          </a:p>
        </p:txBody>
      </p:sp>
      <p:sp>
        <p:nvSpPr>
          <p:cNvPr id="4" name="Footer Placeholder 3">
            <a:extLst>
              <a:ext uri="{FF2B5EF4-FFF2-40B4-BE49-F238E27FC236}">
                <a16:creationId xmlns:a16="http://schemas.microsoft.com/office/drawing/2014/main" id="{074F0DEE-D14D-6EBE-2BE9-87F5ED7B149E}"/>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pic>
        <p:nvPicPr>
          <p:cNvPr id="6" name="Picture 5">
            <a:extLst>
              <a:ext uri="{FF2B5EF4-FFF2-40B4-BE49-F238E27FC236}">
                <a16:creationId xmlns:a16="http://schemas.microsoft.com/office/drawing/2014/main" id="{AFD4D6DB-126F-105D-234D-7BB5E9AB5197}"/>
              </a:ext>
            </a:extLst>
          </p:cNvPr>
          <p:cNvPicPr>
            <a:picLocks noChangeAspect="1"/>
          </p:cNvPicPr>
          <p:nvPr/>
        </p:nvPicPr>
        <p:blipFill>
          <a:blip r:embed="rId2"/>
          <a:stretch>
            <a:fillRect/>
          </a:stretch>
        </p:blipFill>
        <p:spPr>
          <a:xfrm>
            <a:off x="2754369" y="1813900"/>
            <a:ext cx="5582429" cy="1848108"/>
          </a:xfrm>
          <a:prstGeom prst="rect">
            <a:avLst/>
          </a:prstGeom>
        </p:spPr>
      </p:pic>
    </p:spTree>
    <p:extLst>
      <p:ext uri="{BB962C8B-B14F-4D97-AF65-F5344CB8AC3E}">
        <p14:creationId xmlns:p14="http://schemas.microsoft.com/office/powerpoint/2010/main" val="1934996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24C7-63AC-D678-A4AA-778D6656C833}"/>
              </a:ext>
            </a:extLst>
          </p:cNvPr>
          <p:cNvSpPr>
            <a:spLocks noGrp="1"/>
          </p:cNvSpPr>
          <p:nvPr>
            <p:ph type="title"/>
          </p:nvPr>
        </p:nvSpPr>
        <p:spPr>
          <a:xfrm>
            <a:off x="838200" y="2593420"/>
            <a:ext cx="10515600" cy="1325563"/>
          </a:xfrm>
        </p:spPr>
        <p:txBody>
          <a:bodyPr/>
          <a:lstStyle/>
          <a:p>
            <a:pPr algn="ctr"/>
            <a:r>
              <a:rPr lang="en-CA" b="1" dirty="0"/>
              <a:t>Contour Detection</a:t>
            </a:r>
          </a:p>
        </p:txBody>
      </p:sp>
      <p:sp>
        <p:nvSpPr>
          <p:cNvPr id="3" name="Footer Placeholder 2">
            <a:extLst>
              <a:ext uri="{FF2B5EF4-FFF2-40B4-BE49-F238E27FC236}">
                <a16:creationId xmlns:a16="http://schemas.microsoft.com/office/drawing/2014/main" id="{8D60CCE9-2FA8-D4DD-AF2E-F5CFF9B6840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9CECE003-6CC4-5482-B049-EE188513FE40}"/>
              </a:ext>
            </a:extLst>
          </p:cNvPr>
          <p:cNvSpPr>
            <a:spLocks noGrp="1"/>
          </p:cNvSpPr>
          <p:nvPr>
            <p:ph type="sldNum" sz="quarter" idx="12"/>
          </p:nvPr>
        </p:nvSpPr>
        <p:spPr/>
        <p:txBody>
          <a:bodyPr/>
          <a:lstStyle/>
          <a:p>
            <a:fld id="{B20BAE8A-BB5C-499D-956E-1AE79ABD6EE1}" type="slidenum">
              <a:rPr lang="en-CA" smtClean="0"/>
              <a:t>18</a:t>
            </a:fld>
            <a:endParaRPr lang="en-CA"/>
          </a:p>
        </p:txBody>
      </p:sp>
      <p:pic>
        <p:nvPicPr>
          <p:cNvPr id="6" name="Picture 5">
            <a:extLst>
              <a:ext uri="{FF2B5EF4-FFF2-40B4-BE49-F238E27FC236}">
                <a16:creationId xmlns:a16="http://schemas.microsoft.com/office/drawing/2014/main" id="{3B2B7484-F28D-5E55-6D71-2A1689041E0F}"/>
              </a:ext>
            </a:extLst>
          </p:cNvPr>
          <p:cNvPicPr>
            <a:picLocks noChangeAspect="1"/>
          </p:cNvPicPr>
          <p:nvPr/>
        </p:nvPicPr>
        <p:blipFill>
          <a:blip r:embed="rId2"/>
          <a:stretch>
            <a:fillRect/>
          </a:stretch>
        </p:blipFill>
        <p:spPr>
          <a:xfrm>
            <a:off x="6553200" y="3559884"/>
            <a:ext cx="4114800" cy="2796466"/>
          </a:xfrm>
          <a:prstGeom prst="rect">
            <a:avLst/>
          </a:prstGeom>
        </p:spPr>
      </p:pic>
    </p:spTree>
    <p:extLst>
      <p:ext uri="{BB962C8B-B14F-4D97-AF65-F5344CB8AC3E}">
        <p14:creationId xmlns:p14="http://schemas.microsoft.com/office/powerpoint/2010/main" val="847949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CCA9-4137-6B9E-6461-629C7F64CC0A}"/>
              </a:ext>
            </a:extLst>
          </p:cNvPr>
          <p:cNvSpPr>
            <a:spLocks noGrp="1"/>
          </p:cNvSpPr>
          <p:nvPr>
            <p:ph type="title"/>
          </p:nvPr>
        </p:nvSpPr>
        <p:spPr>
          <a:xfrm>
            <a:off x="838200" y="365126"/>
            <a:ext cx="10515600" cy="638052"/>
          </a:xfrm>
        </p:spPr>
        <p:txBody>
          <a:bodyPr>
            <a:normAutofit fontScale="90000"/>
          </a:bodyPr>
          <a:lstStyle/>
          <a:p>
            <a:r>
              <a:rPr lang="en-CA" b="1" dirty="0"/>
              <a:t>Contour Detection</a:t>
            </a:r>
          </a:p>
        </p:txBody>
      </p:sp>
      <p:sp>
        <p:nvSpPr>
          <p:cNvPr id="3" name="Footer Placeholder 2">
            <a:extLst>
              <a:ext uri="{FF2B5EF4-FFF2-40B4-BE49-F238E27FC236}">
                <a16:creationId xmlns:a16="http://schemas.microsoft.com/office/drawing/2014/main" id="{446831C4-2C86-F45A-C374-215DEC628D0E}"/>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E0FB18A3-4ABF-6F23-EDCB-6174F62D5EE5}"/>
              </a:ext>
            </a:extLst>
          </p:cNvPr>
          <p:cNvSpPr>
            <a:spLocks noGrp="1"/>
          </p:cNvSpPr>
          <p:nvPr>
            <p:ph type="sldNum" sz="quarter" idx="12"/>
          </p:nvPr>
        </p:nvSpPr>
        <p:spPr/>
        <p:txBody>
          <a:bodyPr/>
          <a:lstStyle/>
          <a:p>
            <a:fld id="{B20BAE8A-BB5C-499D-956E-1AE79ABD6EE1}" type="slidenum">
              <a:rPr lang="en-CA" smtClean="0"/>
              <a:t>19</a:t>
            </a:fld>
            <a:endParaRPr lang="en-CA"/>
          </a:p>
        </p:txBody>
      </p:sp>
      <p:sp>
        <p:nvSpPr>
          <p:cNvPr id="6" name="TextBox 5">
            <a:extLst>
              <a:ext uri="{FF2B5EF4-FFF2-40B4-BE49-F238E27FC236}">
                <a16:creationId xmlns:a16="http://schemas.microsoft.com/office/drawing/2014/main" id="{C780668D-0150-7692-9269-475185F24AD9}"/>
              </a:ext>
            </a:extLst>
          </p:cNvPr>
          <p:cNvSpPr txBox="1"/>
          <p:nvPr/>
        </p:nvSpPr>
        <p:spPr>
          <a:xfrm>
            <a:off x="712431" y="1078610"/>
            <a:ext cx="10515599" cy="646331"/>
          </a:xfrm>
          <a:prstGeom prst="rect">
            <a:avLst/>
          </a:prstGeom>
          <a:noFill/>
        </p:spPr>
        <p:txBody>
          <a:bodyPr wrap="square">
            <a:spAutoFit/>
          </a:bodyPr>
          <a:lstStyle/>
          <a:p>
            <a:pPr marL="285750" indent="-285750">
              <a:buFont typeface="Arial" panose="020B0604020202020204" pitchFamily="34" charset="0"/>
              <a:buChar char="•"/>
            </a:pPr>
            <a:r>
              <a:rPr lang="en-CA" dirty="0"/>
              <a:t>Contouring is a fundamental technique in computer vision and image processing, playing a crucial role in identifying and extracting object boundaries within an image.</a:t>
            </a:r>
          </a:p>
        </p:txBody>
      </p:sp>
      <p:sp>
        <p:nvSpPr>
          <p:cNvPr id="8" name="TextBox 7">
            <a:extLst>
              <a:ext uri="{FF2B5EF4-FFF2-40B4-BE49-F238E27FC236}">
                <a16:creationId xmlns:a16="http://schemas.microsoft.com/office/drawing/2014/main" id="{A817D095-BBD8-DD43-8282-FAC71D1F506C}"/>
              </a:ext>
            </a:extLst>
          </p:cNvPr>
          <p:cNvSpPr txBox="1"/>
          <p:nvPr/>
        </p:nvSpPr>
        <p:spPr>
          <a:xfrm>
            <a:off x="712430" y="1800373"/>
            <a:ext cx="10375779" cy="369332"/>
          </a:xfrm>
          <a:prstGeom prst="rect">
            <a:avLst/>
          </a:prstGeom>
          <a:noFill/>
        </p:spPr>
        <p:txBody>
          <a:bodyPr wrap="square">
            <a:spAutoFit/>
          </a:bodyPr>
          <a:lstStyle/>
          <a:p>
            <a:pPr marL="285750" indent="-285750">
              <a:buFont typeface="Arial" panose="020B0604020202020204" pitchFamily="34" charset="0"/>
              <a:buChar char="•"/>
            </a:pPr>
            <a:r>
              <a:rPr lang="en-CA" dirty="0"/>
              <a:t>Contours, represented as continuous lines or curves, define the complete boundary of an object.</a:t>
            </a:r>
          </a:p>
        </p:txBody>
      </p:sp>
      <p:sp>
        <p:nvSpPr>
          <p:cNvPr id="10" name="TextBox 9">
            <a:extLst>
              <a:ext uri="{FF2B5EF4-FFF2-40B4-BE49-F238E27FC236}">
                <a16:creationId xmlns:a16="http://schemas.microsoft.com/office/drawing/2014/main" id="{27F890E3-DD24-7EAF-C1B0-258B1078ADD8}"/>
              </a:ext>
            </a:extLst>
          </p:cNvPr>
          <p:cNvSpPr txBox="1"/>
          <p:nvPr/>
        </p:nvSpPr>
        <p:spPr>
          <a:xfrm>
            <a:off x="712430" y="2349386"/>
            <a:ext cx="10649505" cy="646331"/>
          </a:xfrm>
          <a:prstGeom prst="rect">
            <a:avLst/>
          </a:prstGeom>
          <a:noFill/>
        </p:spPr>
        <p:txBody>
          <a:bodyPr wrap="square">
            <a:spAutoFit/>
          </a:bodyPr>
          <a:lstStyle/>
          <a:p>
            <a:pPr marL="285750" indent="-285750">
              <a:buFont typeface="Arial" panose="020B0604020202020204" pitchFamily="34" charset="0"/>
              <a:buChar char="•"/>
            </a:pPr>
            <a:r>
              <a:rPr lang="en-CA" dirty="0"/>
              <a:t>Two main techniques used in computer vision for feature extraction are edge detection and contour detection</a:t>
            </a:r>
          </a:p>
        </p:txBody>
      </p:sp>
      <p:pic>
        <p:nvPicPr>
          <p:cNvPr id="12" name="Picture 11">
            <a:extLst>
              <a:ext uri="{FF2B5EF4-FFF2-40B4-BE49-F238E27FC236}">
                <a16:creationId xmlns:a16="http://schemas.microsoft.com/office/drawing/2014/main" id="{A4F3DF17-261F-9A4F-A99B-9A58FF4E93CB}"/>
              </a:ext>
            </a:extLst>
          </p:cNvPr>
          <p:cNvPicPr>
            <a:picLocks noChangeAspect="1"/>
          </p:cNvPicPr>
          <p:nvPr/>
        </p:nvPicPr>
        <p:blipFill>
          <a:blip r:embed="rId2"/>
          <a:stretch>
            <a:fillRect/>
          </a:stretch>
        </p:blipFill>
        <p:spPr>
          <a:xfrm>
            <a:off x="3585812" y="2794150"/>
            <a:ext cx="5020376" cy="2400635"/>
          </a:xfrm>
          <a:prstGeom prst="rect">
            <a:avLst/>
          </a:prstGeom>
        </p:spPr>
      </p:pic>
      <p:sp>
        <p:nvSpPr>
          <p:cNvPr id="14" name="TextBox 13">
            <a:extLst>
              <a:ext uri="{FF2B5EF4-FFF2-40B4-BE49-F238E27FC236}">
                <a16:creationId xmlns:a16="http://schemas.microsoft.com/office/drawing/2014/main" id="{3BF8265F-279A-63F2-9129-09F732EAB91D}"/>
              </a:ext>
            </a:extLst>
          </p:cNvPr>
          <p:cNvSpPr txBox="1"/>
          <p:nvPr/>
        </p:nvSpPr>
        <p:spPr>
          <a:xfrm>
            <a:off x="838200" y="5068673"/>
            <a:ext cx="10649504" cy="923330"/>
          </a:xfrm>
          <a:prstGeom prst="rect">
            <a:avLst/>
          </a:prstGeom>
          <a:noFill/>
        </p:spPr>
        <p:txBody>
          <a:bodyPr wrap="square">
            <a:spAutoFit/>
          </a:bodyPr>
          <a:lstStyle/>
          <a:p>
            <a:pPr marL="285750" indent="-285750">
              <a:buFont typeface="Arial" panose="020B0604020202020204" pitchFamily="34" charset="0"/>
              <a:buChar char="•"/>
            </a:pPr>
            <a:r>
              <a:rPr lang="en-CA" dirty="0"/>
              <a:t>Feature extraction is a process in computer vision that we use to simplify complex visual data, like images, into some basic patterns or features. The machines can recognize important information, helping in tasks like image recognition or object detection. </a:t>
            </a:r>
          </a:p>
        </p:txBody>
      </p:sp>
    </p:spTree>
    <p:extLst>
      <p:ext uri="{BB962C8B-B14F-4D97-AF65-F5344CB8AC3E}">
        <p14:creationId xmlns:p14="http://schemas.microsoft.com/office/powerpoint/2010/main" val="139140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a:xfrm>
            <a:off x="838200" y="365125"/>
            <a:ext cx="10515600" cy="931015"/>
          </a:xfrm>
        </p:spPr>
        <p:txBody>
          <a:bodyPr/>
          <a:lstStyle/>
          <a:p>
            <a:r>
              <a:rPr lang="en-US" b="1" dirty="0"/>
              <a:t>Recap</a:t>
            </a:r>
            <a:endParaRPr lang="en-CA" b="1" dirty="0"/>
          </a:p>
        </p:txBody>
      </p:sp>
      <p:sp>
        <p:nvSpPr>
          <p:cNvPr id="3" name="Content Placeholder 2">
            <a:extLst>
              <a:ext uri="{FF2B5EF4-FFF2-40B4-BE49-F238E27FC236}">
                <a16:creationId xmlns:a16="http://schemas.microsoft.com/office/drawing/2014/main" id="{2D895724-C152-D2B4-8D90-4FC374A3184E}"/>
              </a:ext>
            </a:extLst>
          </p:cNvPr>
          <p:cNvSpPr>
            <a:spLocks noGrp="1"/>
          </p:cNvSpPr>
          <p:nvPr>
            <p:ph idx="1"/>
          </p:nvPr>
        </p:nvSpPr>
        <p:spPr>
          <a:xfrm>
            <a:off x="838200" y="1296140"/>
            <a:ext cx="10515600" cy="4880823"/>
          </a:xfrm>
        </p:spPr>
        <p:txBody>
          <a:bodyPr>
            <a:normAutofit fontScale="92500" lnSpcReduction="10000"/>
          </a:bodyPr>
          <a:lstStyle/>
          <a:p>
            <a:r>
              <a:rPr lang="en-US" sz="2800" dirty="0"/>
              <a:t>Image Segmentation with Watershed Algorithm</a:t>
            </a:r>
          </a:p>
          <a:p>
            <a:r>
              <a:rPr lang="en-US" sz="2800" dirty="0"/>
              <a:t>Image Blurring/Smoothing using python</a:t>
            </a:r>
          </a:p>
          <a:p>
            <a:pPr lvl="2"/>
            <a:r>
              <a:rPr lang="sv-SE" dirty="0"/>
              <a:t>Average blurring </a:t>
            </a:r>
          </a:p>
          <a:p>
            <a:pPr lvl="2"/>
            <a:r>
              <a:rPr lang="sv-SE" dirty="0"/>
              <a:t>Gaussian Filtering</a:t>
            </a:r>
          </a:p>
          <a:p>
            <a:pPr lvl="2"/>
            <a:r>
              <a:rPr lang="sv-SE" dirty="0"/>
              <a:t>Median blurring </a:t>
            </a:r>
          </a:p>
          <a:p>
            <a:pPr lvl="2"/>
            <a:r>
              <a:rPr lang="sv-SE" dirty="0"/>
              <a:t>Bilateral blurring</a:t>
            </a:r>
            <a:endParaRPr lang="en-US" dirty="0"/>
          </a:p>
          <a:p>
            <a:r>
              <a:rPr lang="en-US" sz="2800" dirty="0"/>
              <a:t>Morphological transformation</a:t>
            </a:r>
          </a:p>
          <a:p>
            <a:pPr lvl="3"/>
            <a:r>
              <a:rPr lang="en-CA" dirty="0"/>
              <a:t>Erosion</a:t>
            </a:r>
          </a:p>
          <a:p>
            <a:pPr lvl="3"/>
            <a:r>
              <a:rPr lang="en-CA" dirty="0"/>
              <a:t>Dilation</a:t>
            </a:r>
          </a:p>
          <a:p>
            <a:pPr lvl="3"/>
            <a:r>
              <a:rPr lang="en-CA" dirty="0"/>
              <a:t>Opening</a:t>
            </a:r>
          </a:p>
          <a:p>
            <a:pPr lvl="3"/>
            <a:r>
              <a:rPr lang="en-CA" dirty="0"/>
              <a:t>Closing</a:t>
            </a:r>
          </a:p>
          <a:p>
            <a:pPr lvl="3"/>
            <a:r>
              <a:rPr lang="en-CA" dirty="0"/>
              <a:t>Morphological gradient</a:t>
            </a:r>
          </a:p>
          <a:p>
            <a:pPr lvl="3"/>
            <a:r>
              <a:rPr lang="en-CA" dirty="0"/>
              <a:t>Black hat</a:t>
            </a:r>
          </a:p>
          <a:p>
            <a:pPr lvl="3"/>
            <a:r>
              <a:rPr lang="en-CA" dirty="0"/>
              <a:t>Top hat (also called “White hat”)</a:t>
            </a:r>
            <a:endParaRPr lang="en-US" dirty="0"/>
          </a:p>
          <a:p>
            <a:r>
              <a:rPr lang="en-US" sz="2800" dirty="0"/>
              <a:t>Assignment#1 Student Demo</a:t>
            </a:r>
          </a:p>
          <a:p>
            <a:pPr marL="0" indent="0">
              <a:buNone/>
            </a:pPr>
            <a:endParaRPr lang="en-US" sz="2800"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2</a:t>
            </a:fld>
            <a:endParaRPr lang="en-CA"/>
          </a:p>
        </p:txBody>
      </p:sp>
      <p:sp>
        <p:nvSpPr>
          <p:cNvPr id="5" name="Footer Placeholder 4">
            <a:extLst>
              <a:ext uri="{FF2B5EF4-FFF2-40B4-BE49-F238E27FC236}">
                <a16:creationId xmlns:a16="http://schemas.microsoft.com/office/drawing/2014/main" id="{CA0D62C3-02E3-6B40-4B12-273A63FBDE0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7910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BD5E-6927-32C3-DFE7-819948C81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66D70-E637-0355-A360-D0C7E1E0A78B}"/>
              </a:ext>
            </a:extLst>
          </p:cNvPr>
          <p:cNvSpPr>
            <a:spLocks noGrp="1"/>
          </p:cNvSpPr>
          <p:nvPr>
            <p:ph type="title"/>
          </p:nvPr>
        </p:nvSpPr>
        <p:spPr>
          <a:xfrm>
            <a:off x="838200" y="365126"/>
            <a:ext cx="10515600" cy="638052"/>
          </a:xfrm>
        </p:spPr>
        <p:txBody>
          <a:bodyPr>
            <a:normAutofit fontScale="90000"/>
          </a:bodyPr>
          <a:lstStyle/>
          <a:p>
            <a:r>
              <a:rPr lang="en-CA" b="1" dirty="0"/>
              <a:t>Contour Detection</a:t>
            </a:r>
          </a:p>
        </p:txBody>
      </p:sp>
      <p:sp>
        <p:nvSpPr>
          <p:cNvPr id="3" name="Footer Placeholder 2">
            <a:extLst>
              <a:ext uri="{FF2B5EF4-FFF2-40B4-BE49-F238E27FC236}">
                <a16:creationId xmlns:a16="http://schemas.microsoft.com/office/drawing/2014/main" id="{57DCCA25-065D-69A8-491E-41D2F90B3B2E}"/>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7B4BCC9D-85A7-ACC1-509D-59522AA1817B}"/>
              </a:ext>
            </a:extLst>
          </p:cNvPr>
          <p:cNvSpPr>
            <a:spLocks noGrp="1"/>
          </p:cNvSpPr>
          <p:nvPr>
            <p:ph type="sldNum" sz="quarter" idx="12"/>
          </p:nvPr>
        </p:nvSpPr>
        <p:spPr/>
        <p:txBody>
          <a:bodyPr/>
          <a:lstStyle/>
          <a:p>
            <a:fld id="{B20BAE8A-BB5C-499D-956E-1AE79ABD6EE1}" type="slidenum">
              <a:rPr lang="en-CA" smtClean="0"/>
              <a:t>20</a:t>
            </a:fld>
            <a:endParaRPr lang="en-CA"/>
          </a:p>
        </p:txBody>
      </p:sp>
      <p:sp>
        <p:nvSpPr>
          <p:cNvPr id="6" name="TextBox 5">
            <a:extLst>
              <a:ext uri="{FF2B5EF4-FFF2-40B4-BE49-F238E27FC236}">
                <a16:creationId xmlns:a16="http://schemas.microsoft.com/office/drawing/2014/main" id="{FA0A591F-B495-D47E-BA54-5EC4B1053948}"/>
              </a:ext>
            </a:extLst>
          </p:cNvPr>
          <p:cNvSpPr txBox="1"/>
          <p:nvPr/>
        </p:nvSpPr>
        <p:spPr>
          <a:xfrm>
            <a:off x="642151" y="1003178"/>
            <a:ext cx="10711649" cy="646331"/>
          </a:xfrm>
          <a:prstGeom prst="rect">
            <a:avLst/>
          </a:prstGeom>
          <a:noFill/>
        </p:spPr>
        <p:txBody>
          <a:bodyPr wrap="square">
            <a:spAutoFit/>
          </a:bodyPr>
          <a:lstStyle/>
          <a:p>
            <a:pPr marL="285750" indent="-285750">
              <a:buFont typeface="Arial" panose="020B0604020202020204" pitchFamily="34" charset="0"/>
              <a:buChar char="•"/>
            </a:pPr>
            <a:r>
              <a:rPr lang="en-CA" dirty="0"/>
              <a:t>Edge detection is a technique used to identify the edges found in an image. We can define an edge to be a change in pixel or image intensity.</a:t>
            </a:r>
          </a:p>
        </p:txBody>
      </p:sp>
      <p:sp>
        <p:nvSpPr>
          <p:cNvPr id="8" name="TextBox 7">
            <a:extLst>
              <a:ext uri="{FF2B5EF4-FFF2-40B4-BE49-F238E27FC236}">
                <a16:creationId xmlns:a16="http://schemas.microsoft.com/office/drawing/2014/main" id="{BB137F26-C4EA-B1B1-16D6-B9D939F14EFB}"/>
              </a:ext>
            </a:extLst>
          </p:cNvPr>
          <p:cNvSpPr txBox="1"/>
          <p:nvPr/>
        </p:nvSpPr>
        <p:spPr>
          <a:xfrm>
            <a:off x="642151" y="1405293"/>
            <a:ext cx="10711648" cy="1200329"/>
          </a:xfrm>
          <a:prstGeom prst="rect">
            <a:avLst/>
          </a:prstGeom>
          <a:noFill/>
        </p:spPr>
        <p:txBody>
          <a:bodyPr wrap="square">
            <a:spAutoFit/>
          </a:bodyPr>
          <a:lstStyle/>
          <a:p>
            <a:endParaRPr lang="en-CA" dirty="0"/>
          </a:p>
          <a:p>
            <a:pPr marL="285750" indent="-285750">
              <a:buFont typeface="Arial" panose="020B0604020202020204" pitchFamily="34" charset="0"/>
              <a:buChar char="•"/>
            </a:pPr>
            <a:r>
              <a:rPr lang="en-CA" dirty="0"/>
              <a:t>Contour detection is a technique used in computer vision that can identify and extract the boundaries of objects in an image. Contours are curves joining all continuous points along the boundary having the same color or intensity.</a:t>
            </a:r>
          </a:p>
        </p:txBody>
      </p:sp>
      <p:pic>
        <p:nvPicPr>
          <p:cNvPr id="10" name="Picture 9">
            <a:extLst>
              <a:ext uri="{FF2B5EF4-FFF2-40B4-BE49-F238E27FC236}">
                <a16:creationId xmlns:a16="http://schemas.microsoft.com/office/drawing/2014/main" id="{62A7E6AB-7DB2-033B-FFC3-BFC1107AFD68}"/>
              </a:ext>
            </a:extLst>
          </p:cNvPr>
          <p:cNvPicPr>
            <a:picLocks noChangeAspect="1"/>
          </p:cNvPicPr>
          <p:nvPr/>
        </p:nvPicPr>
        <p:blipFill>
          <a:blip r:embed="rId2"/>
          <a:stretch>
            <a:fillRect/>
          </a:stretch>
        </p:blipFill>
        <p:spPr>
          <a:xfrm>
            <a:off x="430968" y="2628335"/>
            <a:ext cx="8392696" cy="2105319"/>
          </a:xfrm>
          <a:prstGeom prst="rect">
            <a:avLst/>
          </a:prstGeom>
        </p:spPr>
      </p:pic>
      <p:pic>
        <p:nvPicPr>
          <p:cNvPr id="12" name="Picture 11">
            <a:extLst>
              <a:ext uri="{FF2B5EF4-FFF2-40B4-BE49-F238E27FC236}">
                <a16:creationId xmlns:a16="http://schemas.microsoft.com/office/drawing/2014/main" id="{F3246740-FC04-9CBF-2A98-9CF1BDC5994E}"/>
              </a:ext>
            </a:extLst>
          </p:cNvPr>
          <p:cNvPicPr>
            <a:picLocks noChangeAspect="1"/>
          </p:cNvPicPr>
          <p:nvPr/>
        </p:nvPicPr>
        <p:blipFill>
          <a:blip r:embed="rId3"/>
          <a:stretch>
            <a:fillRect/>
          </a:stretch>
        </p:blipFill>
        <p:spPr>
          <a:xfrm>
            <a:off x="642151" y="4625683"/>
            <a:ext cx="8181513" cy="2045378"/>
          </a:xfrm>
          <a:prstGeom prst="rect">
            <a:avLst/>
          </a:prstGeom>
        </p:spPr>
      </p:pic>
    </p:spTree>
    <p:extLst>
      <p:ext uri="{BB962C8B-B14F-4D97-AF65-F5344CB8AC3E}">
        <p14:creationId xmlns:p14="http://schemas.microsoft.com/office/powerpoint/2010/main" val="22910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6594E-BEDE-089C-DE26-B96FB677A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B9B7C-B5A1-DAB7-7D9D-298334CAA8FD}"/>
              </a:ext>
            </a:extLst>
          </p:cNvPr>
          <p:cNvSpPr>
            <a:spLocks noGrp="1"/>
          </p:cNvSpPr>
          <p:nvPr>
            <p:ph type="title"/>
          </p:nvPr>
        </p:nvSpPr>
        <p:spPr>
          <a:xfrm>
            <a:off x="838200" y="365126"/>
            <a:ext cx="10515600" cy="638052"/>
          </a:xfrm>
        </p:spPr>
        <p:txBody>
          <a:bodyPr>
            <a:normAutofit fontScale="90000"/>
          </a:bodyPr>
          <a:lstStyle/>
          <a:p>
            <a:r>
              <a:rPr lang="en-CA" b="1" dirty="0"/>
              <a:t>Contour Detection</a:t>
            </a:r>
          </a:p>
        </p:txBody>
      </p:sp>
      <p:sp>
        <p:nvSpPr>
          <p:cNvPr id="3" name="Footer Placeholder 2">
            <a:extLst>
              <a:ext uri="{FF2B5EF4-FFF2-40B4-BE49-F238E27FC236}">
                <a16:creationId xmlns:a16="http://schemas.microsoft.com/office/drawing/2014/main" id="{C058FF7E-60EA-50AD-1FA9-282AEFEDA3F0}"/>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F8E72DC2-0437-6B3A-47F4-E4290BDF719C}"/>
              </a:ext>
            </a:extLst>
          </p:cNvPr>
          <p:cNvSpPr>
            <a:spLocks noGrp="1"/>
          </p:cNvSpPr>
          <p:nvPr>
            <p:ph type="sldNum" sz="quarter" idx="12"/>
          </p:nvPr>
        </p:nvSpPr>
        <p:spPr/>
        <p:txBody>
          <a:bodyPr/>
          <a:lstStyle/>
          <a:p>
            <a:fld id="{B20BAE8A-BB5C-499D-956E-1AE79ABD6EE1}" type="slidenum">
              <a:rPr lang="en-CA" smtClean="0"/>
              <a:t>21</a:t>
            </a:fld>
            <a:endParaRPr lang="en-CA"/>
          </a:p>
        </p:txBody>
      </p:sp>
      <p:pic>
        <p:nvPicPr>
          <p:cNvPr id="6" name="Picture 5">
            <a:extLst>
              <a:ext uri="{FF2B5EF4-FFF2-40B4-BE49-F238E27FC236}">
                <a16:creationId xmlns:a16="http://schemas.microsoft.com/office/drawing/2014/main" id="{B3380994-F298-BF2B-5975-CDE365D14ED0}"/>
              </a:ext>
            </a:extLst>
          </p:cNvPr>
          <p:cNvPicPr>
            <a:picLocks noChangeAspect="1"/>
          </p:cNvPicPr>
          <p:nvPr/>
        </p:nvPicPr>
        <p:blipFill>
          <a:blip r:embed="rId2"/>
          <a:stretch>
            <a:fillRect/>
          </a:stretch>
        </p:blipFill>
        <p:spPr>
          <a:xfrm>
            <a:off x="1076675" y="1467205"/>
            <a:ext cx="4925112" cy="3515216"/>
          </a:xfrm>
          <a:prstGeom prst="rect">
            <a:avLst/>
          </a:prstGeom>
        </p:spPr>
      </p:pic>
      <p:pic>
        <p:nvPicPr>
          <p:cNvPr id="8" name="Picture 7">
            <a:extLst>
              <a:ext uri="{FF2B5EF4-FFF2-40B4-BE49-F238E27FC236}">
                <a16:creationId xmlns:a16="http://schemas.microsoft.com/office/drawing/2014/main" id="{F96DC811-D4C5-8C0A-47F3-831727EF051F}"/>
              </a:ext>
            </a:extLst>
          </p:cNvPr>
          <p:cNvPicPr>
            <a:picLocks noChangeAspect="1"/>
          </p:cNvPicPr>
          <p:nvPr/>
        </p:nvPicPr>
        <p:blipFill>
          <a:blip r:embed="rId3"/>
          <a:stretch>
            <a:fillRect/>
          </a:stretch>
        </p:blipFill>
        <p:spPr>
          <a:xfrm>
            <a:off x="6001787" y="1448152"/>
            <a:ext cx="5544324" cy="3553321"/>
          </a:xfrm>
          <a:prstGeom prst="rect">
            <a:avLst/>
          </a:prstGeom>
        </p:spPr>
      </p:pic>
    </p:spTree>
    <p:extLst>
      <p:ext uri="{BB962C8B-B14F-4D97-AF65-F5344CB8AC3E}">
        <p14:creationId xmlns:p14="http://schemas.microsoft.com/office/powerpoint/2010/main" val="2983796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144F-7338-EE61-AF36-F64A84AA9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3AFC7-4B12-7F01-9042-A713FD70EEF8}"/>
              </a:ext>
            </a:extLst>
          </p:cNvPr>
          <p:cNvSpPr>
            <a:spLocks noGrp="1"/>
          </p:cNvSpPr>
          <p:nvPr>
            <p:ph type="title"/>
          </p:nvPr>
        </p:nvSpPr>
        <p:spPr>
          <a:xfrm>
            <a:off x="838200" y="365126"/>
            <a:ext cx="10515600" cy="638052"/>
          </a:xfrm>
        </p:spPr>
        <p:txBody>
          <a:bodyPr>
            <a:normAutofit fontScale="90000"/>
          </a:bodyPr>
          <a:lstStyle/>
          <a:p>
            <a:r>
              <a:rPr lang="en-CA" b="1" dirty="0"/>
              <a:t>Contour Detection in OpenCV</a:t>
            </a:r>
          </a:p>
        </p:txBody>
      </p:sp>
      <p:sp>
        <p:nvSpPr>
          <p:cNvPr id="3" name="Footer Placeholder 2">
            <a:extLst>
              <a:ext uri="{FF2B5EF4-FFF2-40B4-BE49-F238E27FC236}">
                <a16:creationId xmlns:a16="http://schemas.microsoft.com/office/drawing/2014/main" id="{D85CC977-8064-3F0D-B7AD-1FC5673E5738}"/>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282087E5-F55C-DB00-29F5-92993B3B93A1}"/>
              </a:ext>
            </a:extLst>
          </p:cNvPr>
          <p:cNvSpPr>
            <a:spLocks noGrp="1"/>
          </p:cNvSpPr>
          <p:nvPr>
            <p:ph type="sldNum" sz="quarter" idx="12"/>
          </p:nvPr>
        </p:nvSpPr>
        <p:spPr/>
        <p:txBody>
          <a:bodyPr/>
          <a:lstStyle/>
          <a:p>
            <a:fld id="{B20BAE8A-BB5C-499D-956E-1AE79ABD6EE1}" type="slidenum">
              <a:rPr lang="en-CA" smtClean="0"/>
              <a:t>22</a:t>
            </a:fld>
            <a:endParaRPr lang="en-CA"/>
          </a:p>
        </p:txBody>
      </p:sp>
      <p:sp>
        <p:nvSpPr>
          <p:cNvPr id="6" name="TextBox 5">
            <a:extLst>
              <a:ext uri="{FF2B5EF4-FFF2-40B4-BE49-F238E27FC236}">
                <a16:creationId xmlns:a16="http://schemas.microsoft.com/office/drawing/2014/main" id="{CB7014DC-1AD9-608F-8693-CD8440D1959C}"/>
              </a:ext>
            </a:extLst>
          </p:cNvPr>
          <p:cNvSpPr txBox="1"/>
          <p:nvPr/>
        </p:nvSpPr>
        <p:spPr>
          <a:xfrm>
            <a:off x="838199" y="1048275"/>
            <a:ext cx="10427563" cy="1200329"/>
          </a:xfrm>
          <a:prstGeom prst="rect">
            <a:avLst/>
          </a:prstGeom>
          <a:noFill/>
        </p:spPr>
        <p:txBody>
          <a:bodyPr wrap="square">
            <a:spAutoFit/>
          </a:bodyPr>
          <a:lstStyle/>
          <a:p>
            <a:pPr marL="285750" indent="-285750">
              <a:buFont typeface="Arial" panose="020B0604020202020204" pitchFamily="34" charset="0"/>
              <a:buChar char="•"/>
            </a:pPr>
            <a:r>
              <a:rPr lang="en-CA" dirty="0"/>
              <a:t>OpenCV, a powerful open-source computer vision library, offers the cv2.findContours() function for contour detection.</a:t>
            </a:r>
          </a:p>
          <a:p>
            <a:pPr marL="285750" indent="-285750">
              <a:buFont typeface="Arial" panose="020B0604020202020204" pitchFamily="34" charset="0"/>
              <a:buChar char="•"/>
            </a:pPr>
            <a:r>
              <a:rPr lang="en-CA" dirty="0"/>
              <a:t> It’s essential to have a black background and white foreground for proper functioning of </a:t>
            </a:r>
            <a:r>
              <a:rPr lang="en-CA" dirty="0" err="1"/>
              <a:t>findContours</a:t>
            </a:r>
            <a:r>
              <a:rPr lang="en-CA" dirty="0"/>
              <a:t>(). If this condition is not met, the cv2.bitwise_not() function can be used to invert the image.</a:t>
            </a:r>
          </a:p>
        </p:txBody>
      </p:sp>
      <p:sp>
        <p:nvSpPr>
          <p:cNvPr id="8" name="TextBox 7">
            <a:extLst>
              <a:ext uri="{FF2B5EF4-FFF2-40B4-BE49-F238E27FC236}">
                <a16:creationId xmlns:a16="http://schemas.microsoft.com/office/drawing/2014/main" id="{20D7E3A7-9B42-54C6-05B6-39FA630FA78B}"/>
              </a:ext>
            </a:extLst>
          </p:cNvPr>
          <p:cNvSpPr txBox="1"/>
          <p:nvPr/>
        </p:nvSpPr>
        <p:spPr>
          <a:xfrm>
            <a:off x="838198" y="2452819"/>
            <a:ext cx="10427563" cy="1477328"/>
          </a:xfrm>
          <a:prstGeom prst="rect">
            <a:avLst/>
          </a:prstGeom>
          <a:noFill/>
        </p:spPr>
        <p:txBody>
          <a:bodyPr wrap="square">
            <a:spAutoFit/>
          </a:bodyPr>
          <a:lstStyle/>
          <a:p>
            <a:pPr marL="285750" indent="-285750">
              <a:buFont typeface="Arial" panose="020B0604020202020204" pitchFamily="34" charset="0"/>
              <a:buChar char="•"/>
            </a:pPr>
            <a:r>
              <a:rPr lang="en-CA" dirty="0"/>
              <a:t>Steps in Contouring</a:t>
            </a:r>
          </a:p>
          <a:p>
            <a:pPr lvl="2"/>
            <a:r>
              <a:rPr lang="en-CA" dirty="0"/>
              <a:t>Grayscale Conversion: Simplify contour detection by converting the image to grayscale.</a:t>
            </a:r>
          </a:p>
          <a:p>
            <a:pPr lvl="2"/>
            <a:r>
              <a:rPr lang="en-CA" dirty="0"/>
              <a:t>Binarization: Create a binary image through thresholding or Canny edge detection.</a:t>
            </a:r>
          </a:p>
          <a:p>
            <a:pPr lvl="2"/>
            <a:r>
              <a:rPr lang="en-CA" dirty="0"/>
              <a:t>Contour Detection: Utilize cv2.findContours() to find contours in the binary image.</a:t>
            </a:r>
          </a:p>
          <a:p>
            <a:pPr lvl="2"/>
            <a:r>
              <a:rPr lang="en-CA" dirty="0"/>
              <a:t>Draw Contours: Visualize the detected contours on the original image.</a:t>
            </a:r>
          </a:p>
        </p:txBody>
      </p:sp>
    </p:spTree>
    <p:extLst>
      <p:ext uri="{BB962C8B-B14F-4D97-AF65-F5344CB8AC3E}">
        <p14:creationId xmlns:p14="http://schemas.microsoft.com/office/powerpoint/2010/main" val="224628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63FC2-CB5B-C295-3D5E-C1252B1C2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0C409-4958-9DA9-3245-6D3C587DEE97}"/>
              </a:ext>
            </a:extLst>
          </p:cNvPr>
          <p:cNvSpPr>
            <a:spLocks noGrp="1"/>
          </p:cNvSpPr>
          <p:nvPr>
            <p:ph type="title"/>
          </p:nvPr>
        </p:nvSpPr>
        <p:spPr>
          <a:xfrm>
            <a:off x="838200" y="365126"/>
            <a:ext cx="10515600" cy="638052"/>
          </a:xfrm>
        </p:spPr>
        <p:txBody>
          <a:bodyPr>
            <a:normAutofit fontScale="90000"/>
          </a:bodyPr>
          <a:lstStyle/>
          <a:p>
            <a:r>
              <a:rPr lang="en-CA" b="1" dirty="0"/>
              <a:t>Contour Detection in OpenCV</a:t>
            </a:r>
          </a:p>
        </p:txBody>
      </p:sp>
      <p:sp>
        <p:nvSpPr>
          <p:cNvPr id="3" name="Footer Placeholder 2">
            <a:extLst>
              <a:ext uri="{FF2B5EF4-FFF2-40B4-BE49-F238E27FC236}">
                <a16:creationId xmlns:a16="http://schemas.microsoft.com/office/drawing/2014/main" id="{DF4C8B26-32FE-081C-7381-891729F5A7F7}"/>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8469E60F-E615-84D9-A71A-FB04921E8621}"/>
              </a:ext>
            </a:extLst>
          </p:cNvPr>
          <p:cNvSpPr>
            <a:spLocks noGrp="1"/>
          </p:cNvSpPr>
          <p:nvPr>
            <p:ph type="sldNum" sz="quarter" idx="12"/>
          </p:nvPr>
        </p:nvSpPr>
        <p:spPr/>
        <p:txBody>
          <a:bodyPr/>
          <a:lstStyle/>
          <a:p>
            <a:fld id="{B20BAE8A-BB5C-499D-956E-1AE79ABD6EE1}" type="slidenum">
              <a:rPr lang="en-CA" smtClean="0"/>
              <a:t>23</a:t>
            </a:fld>
            <a:endParaRPr lang="en-CA"/>
          </a:p>
        </p:txBody>
      </p:sp>
      <p:sp>
        <p:nvSpPr>
          <p:cNvPr id="6" name="TextBox 5">
            <a:extLst>
              <a:ext uri="{FF2B5EF4-FFF2-40B4-BE49-F238E27FC236}">
                <a16:creationId xmlns:a16="http://schemas.microsoft.com/office/drawing/2014/main" id="{077BF008-8EBF-7C86-5032-70A89865FCA0}"/>
              </a:ext>
            </a:extLst>
          </p:cNvPr>
          <p:cNvSpPr txBox="1"/>
          <p:nvPr/>
        </p:nvSpPr>
        <p:spPr>
          <a:xfrm>
            <a:off x="838200" y="1028343"/>
            <a:ext cx="10515600" cy="2585323"/>
          </a:xfrm>
          <a:prstGeom prst="rect">
            <a:avLst/>
          </a:prstGeom>
          <a:noFill/>
        </p:spPr>
        <p:txBody>
          <a:bodyPr wrap="square">
            <a:spAutoFit/>
          </a:bodyPr>
          <a:lstStyle/>
          <a:p>
            <a:r>
              <a:rPr lang="en-CA" dirty="0"/>
              <a:t>Retrieval Modes</a:t>
            </a:r>
          </a:p>
          <a:p>
            <a:endParaRPr lang="en-CA" dirty="0"/>
          </a:p>
          <a:p>
            <a:r>
              <a:rPr lang="en-CA" dirty="0"/>
              <a:t>OpenCV provides four retrieval modes:</a:t>
            </a:r>
          </a:p>
          <a:p>
            <a:endParaRPr lang="en-CA" dirty="0"/>
          </a:p>
          <a:p>
            <a:r>
              <a:rPr lang="en-CA" dirty="0"/>
              <a:t>RETR_LIST: Retrieve all contours without establishing a parent-child relationship.</a:t>
            </a:r>
          </a:p>
          <a:p>
            <a:r>
              <a:rPr lang="en-CA" dirty="0"/>
              <a:t>RETR_EXTERNAL: Return only the extreme outer contours, omitting child contours.</a:t>
            </a:r>
          </a:p>
          <a:p>
            <a:r>
              <a:rPr lang="en-CA" dirty="0"/>
              <a:t>RETR_CCOMP: Organize contours into a 2-level hierarchy, differentiating external and internal contours.</a:t>
            </a:r>
          </a:p>
          <a:p>
            <a:r>
              <a:rPr lang="en-CA" dirty="0"/>
              <a:t>RETR_TREE: Retrieve all contours and create a full family hierarchy list.</a:t>
            </a:r>
          </a:p>
          <a:p>
            <a:endParaRPr lang="en-CA" dirty="0"/>
          </a:p>
        </p:txBody>
      </p:sp>
      <p:sp>
        <p:nvSpPr>
          <p:cNvPr id="8" name="TextBox 7">
            <a:extLst>
              <a:ext uri="{FF2B5EF4-FFF2-40B4-BE49-F238E27FC236}">
                <a16:creationId xmlns:a16="http://schemas.microsoft.com/office/drawing/2014/main" id="{CE9B23E7-2149-A7BB-A092-B38952231DAD}"/>
              </a:ext>
            </a:extLst>
          </p:cNvPr>
          <p:cNvSpPr txBox="1"/>
          <p:nvPr/>
        </p:nvSpPr>
        <p:spPr>
          <a:xfrm>
            <a:off x="838200" y="4075331"/>
            <a:ext cx="9637450" cy="2308324"/>
          </a:xfrm>
          <a:prstGeom prst="rect">
            <a:avLst/>
          </a:prstGeom>
          <a:noFill/>
        </p:spPr>
        <p:txBody>
          <a:bodyPr wrap="square">
            <a:spAutoFit/>
          </a:bodyPr>
          <a:lstStyle/>
          <a:p>
            <a:r>
              <a:rPr lang="en-CA" dirty="0"/>
              <a:t>Approximation Methods</a:t>
            </a:r>
          </a:p>
          <a:p>
            <a:endParaRPr lang="en-CA" dirty="0"/>
          </a:p>
          <a:p>
            <a:r>
              <a:rPr lang="en-CA" dirty="0"/>
              <a:t>Two approximation methods are available:</a:t>
            </a:r>
          </a:p>
          <a:p>
            <a:endParaRPr lang="en-CA" dirty="0"/>
          </a:p>
          <a:p>
            <a:r>
              <a:rPr lang="en-CA" dirty="0"/>
              <a:t>CHAIN_APPROX_NONE: Store all points along the line, providing accurate but potentially inefficient representation.</a:t>
            </a:r>
          </a:p>
          <a:p>
            <a:r>
              <a:rPr lang="en-CA" dirty="0"/>
              <a:t>CHAIN_APPROX_SIMPLE: Store only the end points of each line, offering a more efficient representation.</a:t>
            </a:r>
          </a:p>
        </p:txBody>
      </p:sp>
    </p:spTree>
    <p:extLst>
      <p:ext uri="{BB962C8B-B14F-4D97-AF65-F5344CB8AC3E}">
        <p14:creationId xmlns:p14="http://schemas.microsoft.com/office/powerpoint/2010/main" val="21251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7147-20F7-BF10-1D5C-0134C7424C88}"/>
              </a:ext>
            </a:extLst>
          </p:cNvPr>
          <p:cNvSpPr>
            <a:spLocks noGrp="1"/>
          </p:cNvSpPr>
          <p:nvPr>
            <p:ph type="title"/>
          </p:nvPr>
        </p:nvSpPr>
        <p:spPr>
          <a:xfrm>
            <a:off x="838200" y="365126"/>
            <a:ext cx="10515600" cy="584786"/>
          </a:xfrm>
        </p:spPr>
        <p:txBody>
          <a:bodyPr>
            <a:normAutofit fontScale="90000"/>
          </a:bodyPr>
          <a:lstStyle/>
          <a:p>
            <a:r>
              <a:rPr lang="en-CA" b="1" dirty="0"/>
              <a:t>Contour Approximation</a:t>
            </a:r>
          </a:p>
        </p:txBody>
      </p:sp>
      <p:sp>
        <p:nvSpPr>
          <p:cNvPr id="3" name="Footer Placeholder 2">
            <a:extLst>
              <a:ext uri="{FF2B5EF4-FFF2-40B4-BE49-F238E27FC236}">
                <a16:creationId xmlns:a16="http://schemas.microsoft.com/office/drawing/2014/main" id="{C776E288-D9C1-2825-1FE8-0F9A2D3EFFF9}"/>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4AFDCAD1-132E-9A38-D447-2E9EE438B18A}"/>
              </a:ext>
            </a:extLst>
          </p:cNvPr>
          <p:cNvSpPr>
            <a:spLocks noGrp="1"/>
          </p:cNvSpPr>
          <p:nvPr>
            <p:ph type="sldNum" sz="quarter" idx="12"/>
          </p:nvPr>
        </p:nvSpPr>
        <p:spPr/>
        <p:txBody>
          <a:bodyPr/>
          <a:lstStyle/>
          <a:p>
            <a:fld id="{B20BAE8A-BB5C-499D-956E-1AE79ABD6EE1}" type="slidenum">
              <a:rPr lang="en-CA" smtClean="0"/>
              <a:t>24</a:t>
            </a:fld>
            <a:endParaRPr lang="en-CA"/>
          </a:p>
        </p:txBody>
      </p:sp>
      <p:pic>
        <p:nvPicPr>
          <p:cNvPr id="6" name="Picture 5">
            <a:extLst>
              <a:ext uri="{FF2B5EF4-FFF2-40B4-BE49-F238E27FC236}">
                <a16:creationId xmlns:a16="http://schemas.microsoft.com/office/drawing/2014/main" id="{B0E19571-D308-A388-448F-CEEB72E1E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01630"/>
            <a:ext cx="4876800" cy="2324100"/>
          </a:xfrm>
          <a:prstGeom prst="rect">
            <a:avLst/>
          </a:prstGeom>
        </p:spPr>
      </p:pic>
      <p:pic>
        <p:nvPicPr>
          <p:cNvPr id="8" name="Picture 7">
            <a:extLst>
              <a:ext uri="{FF2B5EF4-FFF2-40B4-BE49-F238E27FC236}">
                <a16:creationId xmlns:a16="http://schemas.microsoft.com/office/drawing/2014/main" id="{1C3B3F14-1DBB-1885-3F0F-422C30A04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731" y="3895355"/>
            <a:ext cx="4495800" cy="1428750"/>
          </a:xfrm>
          <a:prstGeom prst="rect">
            <a:avLst/>
          </a:prstGeom>
        </p:spPr>
      </p:pic>
      <p:sp>
        <p:nvSpPr>
          <p:cNvPr id="10" name="TextBox 9">
            <a:extLst>
              <a:ext uri="{FF2B5EF4-FFF2-40B4-BE49-F238E27FC236}">
                <a16:creationId xmlns:a16="http://schemas.microsoft.com/office/drawing/2014/main" id="{353FA623-F2DC-4E0F-1DB7-5250CDF54984}"/>
              </a:ext>
            </a:extLst>
          </p:cNvPr>
          <p:cNvSpPr txBox="1"/>
          <p:nvPr/>
        </p:nvSpPr>
        <p:spPr>
          <a:xfrm>
            <a:off x="446103" y="4299413"/>
            <a:ext cx="6094520" cy="1477328"/>
          </a:xfrm>
          <a:prstGeom prst="rect">
            <a:avLst/>
          </a:prstGeom>
          <a:noFill/>
        </p:spPr>
        <p:txBody>
          <a:bodyPr wrap="square">
            <a:spAutoFit/>
          </a:bodyPr>
          <a:lstStyle/>
          <a:p>
            <a:r>
              <a:rPr lang="en-CA" dirty="0"/>
              <a:t>Contour approximation, which uses the Ramer–Douglas–</a:t>
            </a:r>
            <a:r>
              <a:rPr lang="en-CA" dirty="0" err="1"/>
              <a:t>Peucker</a:t>
            </a:r>
            <a:r>
              <a:rPr lang="en-CA" dirty="0"/>
              <a:t> (RDP) algorithm, aims to simplify a polyline by reducing its vertices given a threshold value. In layman terms, we take a curve and reduce its number of vertices while retaining the bulk of its shape. </a:t>
            </a:r>
          </a:p>
        </p:txBody>
      </p:sp>
    </p:spTree>
    <p:extLst>
      <p:ext uri="{BB962C8B-B14F-4D97-AF65-F5344CB8AC3E}">
        <p14:creationId xmlns:p14="http://schemas.microsoft.com/office/powerpoint/2010/main" val="15648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392D-9CE3-5542-C491-5A53E58646BC}"/>
              </a:ext>
            </a:extLst>
          </p:cNvPr>
          <p:cNvSpPr>
            <a:spLocks noGrp="1"/>
          </p:cNvSpPr>
          <p:nvPr>
            <p:ph type="title"/>
          </p:nvPr>
        </p:nvSpPr>
        <p:spPr>
          <a:xfrm>
            <a:off x="838200" y="2522399"/>
            <a:ext cx="10515600" cy="1325563"/>
          </a:xfrm>
        </p:spPr>
        <p:txBody>
          <a:bodyPr/>
          <a:lstStyle/>
          <a:p>
            <a:pPr algn="ctr"/>
            <a:r>
              <a:rPr lang="en-US" b="1" dirty="0"/>
              <a:t>Background Subtraction </a:t>
            </a:r>
            <a:endParaRPr lang="en-CA" b="1" dirty="0"/>
          </a:p>
        </p:txBody>
      </p:sp>
      <p:sp>
        <p:nvSpPr>
          <p:cNvPr id="3" name="Footer Placeholder 2">
            <a:extLst>
              <a:ext uri="{FF2B5EF4-FFF2-40B4-BE49-F238E27FC236}">
                <a16:creationId xmlns:a16="http://schemas.microsoft.com/office/drawing/2014/main" id="{346CEB3B-4466-D691-D736-34DC271DFF7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BB65964A-9E1A-F02F-B11F-A168150C1940}"/>
              </a:ext>
            </a:extLst>
          </p:cNvPr>
          <p:cNvSpPr>
            <a:spLocks noGrp="1"/>
          </p:cNvSpPr>
          <p:nvPr>
            <p:ph type="sldNum" sz="quarter" idx="12"/>
          </p:nvPr>
        </p:nvSpPr>
        <p:spPr/>
        <p:txBody>
          <a:bodyPr/>
          <a:lstStyle/>
          <a:p>
            <a:fld id="{B20BAE8A-BB5C-499D-956E-1AE79ABD6EE1}" type="slidenum">
              <a:rPr lang="en-CA" smtClean="0"/>
              <a:t>25</a:t>
            </a:fld>
            <a:endParaRPr lang="en-CA"/>
          </a:p>
        </p:txBody>
      </p:sp>
    </p:spTree>
    <p:extLst>
      <p:ext uri="{BB962C8B-B14F-4D97-AF65-F5344CB8AC3E}">
        <p14:creationId xmlns:p14="http://schemas.microsoft.com/office/powerpoint/2010/main" val="600227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A431-68F9-7BF5-C0DF-509EB5B88C2A}"/>
              </a:ext>
            </a:extLst>
          </p:cNvPr>
          <p:cNvSpPr>
            <a:spLocks noGrp="1"/>
          </p:cNvSpPr>
          <p:nvPr>
            <p:ph type="title"/>
          </p:nvPr>
        </p:nvSpPr>
        <p:spPr>
          <a:xfrm>
            <a:off x="838200" y="365125"/>
            <a:ext cx="10515600" cy="643599"/>
          </a:xfrm>
        </p:spPr>
        <p:txBody>
          <a:bodyPr>
            <a:normAutofit fontScale="90000"/>
          </a:bodyPr>
          <a:lstStyle/>
          <a:p>
            <a:r>
              <a:rPr lang="en-US" b="1" dirty="0"/>
              <a:t>Background Subtraction </a:t>
            </a:r>
            <a:endParaRPr lang="en-CA" dirty="0"/>
          </a:p>
        </p:txBody>
      </p:sp>
      <p:sp>
        <p:nvSpPr>
          <p:cNvPr id="3" name="Footer Placeholder 2">
            <a:extLst>
              <a:ext uri="{FF2B5EF4-FFF2-40B4-BE49-F238E27FC236}">
                <a16:creationId xmlns:a16="http://schemas.microsoft.com/office/drawing/2014/main" id="{F8810BE6-CBFD-EEB2-AC64-0A26A11B11CA}"/>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4ABA71FA-AABE-9E03-6FC1-0A8B3432ABC5}"/>
              </a:ext>
            </a:extLst>
          </p:cNvPr>
          <p:cNvSpPr>
            <a:spLocks noGrp="1"/>
          </p:cNvSpPr>
          <p:nvPr>
            <p:ph type="sldNum" sz="quarter" idx="12"/>
          </p:nvPr>
        </p:nvSpPr>
        <p:spPr/>
        <p:txBody>
          <a:bodyPr/>
          <a:lstStyle/>
          <a:p>
            <a:fld id="{B20BAE8A-BB5C-499D-956E-1AE79ABD6EE1}" type="slidenum">
              <a:rPr lang="en-CA" smtClean="0"/>
              <a:t>26</a:t>
            </a:fld>
            <a:endParaRPr lang="en-CA"/>
          </a:p>
        </p:txBody>
      </p:sp>
      <p:pic>
        <p:nvPicPr>
          <p:cNvPr id="5" name="highway">
            <a:hlinkClick r:id="" action="ppaction://media"/>
            <a:extLst>
              <a:ext uri="{FF2B5EF4-FFF2-40B4-BE49-F238E27FC236}">
                <a16:creationId xmlns:a16="http://schemas.microsoft.com/office/drawing/2014/main" id="{98D55BA9-90B2-DD83-894B-8699502B08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4096" y="1008724"/>
            <a:ext cx="10398711" cy="5849275"/>
          </a:xfrm>
          <a:prstGeom prst="rect">
            <a:avLst/>
          </a:prstGeom>
        </p:spPr>
      </p:pic>
    </p:spTree>
    <p:extLst>
      <p:ext uri="{BB962C8B-B14F-4D97-AF65-F5344CB8AC3E}">
        <p14:creationId xmlns:p14="http://schemas.microsoft.com/office/powerpoint/2010/main" val="311905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Disclaimer</a:t>
            </a:r>
          </a:p>
        </p:txBody>
      </p:sp>
      <p:sp>
        <p:nvSpPr>
          <p:cNvPr id="3" name="Content Placeholder 2"/>
          <p:cNvSpPr>
            <a:spLocks noGrp="1"/>
          </p:cNvSpPr>
          <p:nvPr>
            <p:ph idx="1"/>
          </p:nvPr>
        </p:nvSpPr>
        <p:spPr/>
        <p:txBody>
          <a:bodyPr>
            <a:normAutofit/>
          </a:bodyPr>
          <a:lstStyle/>
          <a:p>
            <a:pPr marL="0" indent="0" algn="just">
              <a:buNone/>
            </a:pPr>
            <a:r>
              <a:rPr lang="en-US" dirty="0"/>
              <a:t>Due to nature of the course, various materials have compiled from different open source resources with some moderation. I sincerely acknowledge their hard work and contribution</a:t>
            </a:r>
          </a:p>
        </p:txBody>
      </p:sp>
      <p:sp>
        <p:nvSpPr>
          <p:cNvPr id="4" name="Slide Number Placeholder 3">
            <a:extLst>
              <a:ext uri="{FF2B5EF4-FFF2-40B4-BE49-F238E27FC236}">
                <a16:creationId xmlns:a16="http://schemas.microsoft.com/office/drawing/2014/main" id="{8C5730A2-842A-A749-8934-330257B719B8}"/>
              </a:ext>
            </a:extLst>
          </p:cNvPr>
          <p:cNvSpPr>
            <a:spLocks noGrp="1"/>
          </p:cNvSpPr>
          <p:nvPr>
            <p:ph type="sldNum" sz="quarter" idx="12"/>
          </p:nvPr>
        </p:nvSpPr>
        <p:spPr/>
        <p:txBody>
          <a:bodyPr/>
          <a:lstStyle/>
          <a:p>
            <a:fld id="{B20BAE8A-BB5C-499D-956E-1AE79ABD6EE1}" type="slidenum">
              <a:rPr lang="en-CA" smtClean="0"/>
              <a:t>27</a:t>
            </a:fld>
            <a:endParaRPr lang="en-CA"/>
          </a:p>
        </p:txBody>
      </p:sp>
      <p:sp>
        <p:nvSpPr>
          <p:cNvPr id="5" name="Footer Placeholder 4">
            <a:extLst>
              <a:ext uri="{FF2B5EF4-FFF2-40B4-BE49-F238E27FC236}">
                <a16:creationId xmlns:a16="http://schemas.microsoft.com/office/drawing/2014/main" id="{19484C61-72AF-6932-48E0-0E3D18649DE3}"/>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68955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EB824-E02C-63C0-384C-15E960FB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33562"/>
            <a:ext cx="4572000" cy="3190875"/>
          </a:xfrm>
          <a:prstGeom prst="rect">
            <a:avLst/>
          </a:prstGeom>
        </p:spPr>
      </p:pic>
      <p:sp>
        <p:nvSpPr>
          <p:cNvPr id="2" name="Slide Number Placeholder 1">
            <a:extLst>
              <a:ext uri="{FF2B5EF4-FFF2-40B4-BE49-F238E27FC236}">
                <a16:creationId xmlns:a16="http://schemas.microsoft.com/office/drawing/2014/main" id="{5FE2ABC8-4751-51D3-EFE6-A7EF728E0614}"/>
              </a:ext>
            </a:extLst>
          </p:cNvPr>
          <p:cNvSpPr>
            <a:spLocks noGrp="1"/>
          </p:cNvSpPr>
          <p:nvPr>
            <p:ph type="sldNum" sz="quarter" idx="12"/>
          </p:nvPr>
        </p:nvSpPr>
        <p:spPr/>
        <p:txBody>
          <a:bodyPr/>
          <a:lstStyle/>
          <a:p>
            <a:fld id="{B20BAE8A-BB5C-499D-956E-1AE79ABD6EE1}" type="slidenum">
              <a:rPr lang="en-CA" smtClean="0"/>
              <a:t>28</a:t>
            </a:fld>
            <a:endParaRPr lang="en-CA"/>
          </a:p>
        </p:txBody>
      </p:sp>
      <p:sp>
        <p:nvSpPr>
          <p:cNvPr id="4" name="Footer Placeholder 3">
            <a:extLst>
              <a:ext uri="{FF2B5EF4-FFF2-40B4-BE49-F238E27FC236}">
                <a16:creationId xmlns:a16="http://schemas.microsoft.com/office/drawing/2014/main" id="{366BA228-0CEA-E345-FB61-82A35C17FE4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45382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097-892B-0699-58CE-94CA5DD8543D}"/>
              </a:ext>
            </a:extLst>
          </p:cNvPr>
          <p:cNvSpPr>
            <a:spLocks noGrp="1"/>
          </p:cNvSpPr>
          <p:nvPr>
            <p:ph type="title"/>
          </p:nvPr>
        </p:nvSpPr>
        <p:spPr/>
        <p:txBody>
          <a:bodyPr/>
          <a:lstStyle/>
          <a:p>
            <a:r>
              <a:rPr lang="en-US" b="1" dirty="0"/>
              <a:t>Agenda</a:t>
            </a:r>
            <a:endParaRPr lang="en-CA" b="1" dirty="0"/>
          </a:p>
        </p:txBody>
      </p:sp>
      <p:sp>
        <p:nvSpPr>
          <p:cNvPr id="4" name="Slide Number Placeholder 3">
            <a:extLst>
              <a:ext uri="{FF2B5EF4-FFF2-40B4-BE49-F238E27FC236}">
                <a16:creationId xmlns:a16="http://schemas.microsoft.com/office/drawing/2014/main" id="{F17D1F23-9C93-956F-569C-D3D1F8C0E0B0}"/>
              </a:ext>
            </a:extLst>
          </p:cNvPr>
          <p:cNvSpPr>
            <a:spLocks noGrp="1"/>
          </p:cNvSpPr>
          <p:nvPr>
            <p:ph type="sldNum" sz="quarter" idx="12"/>
          </p:nvPr>
        </p:nvSpPr>
        <p:spPr/>
        <p:txBody>
          <a:bodyPr/>
          <a:lstStyle/>
          <a:p>
            <a:fld id="{B20BAE8A-BB5C-499D-956E-1AE79ABD6EE1}" type="slidenum">
              <a:rPr lang="en-CA" smtClean="0"/>
              <a:t>3</a:t>
            </a:fld>
            <a:endParaRPr lang="en-CA"/>
          </a:p>
        </p:txBody>
      </p:sp>
      <p:sp>
        <p:nvSpPr>
          <p:cNvPr id="5" name="Footer Placeholder 4">
            <a:extLst>
              <a:ext uri="{FF2B5EF4-FFF2-40B4-BE49-F238E27FC236}">
                <a16:creationId xmlns:a16="http://schemas.microsoft.com/office/drawing/2014/main" id="{702DC149-3EEB-C9E2-037A-654D09FAA93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7" name="TextBox 6">
            <a:extLst>
              <a:ext uri="{FF2B5EF4-FFF2-40B4-BE49-F238E27FC236}">
                <a16:creationId xmlns:a16="http://schemas.microsoft.com/office/drawing/2014/main" id="{5736B67A-A142-68D3-FED4-1250B7189DDF}"/>
              </a:ext>
            </a:extLst>
          </p:cNvPr>
          <p:cNvSpPr txBox="1"/>
          <p:nvPr/>
        </p:nvSpPr>
        <p:spPr>
          <a:xfrm>
            <a:off x="838200" y="1591840"/>
            <a:ext cx="6094520" cy="1200329"/>
          </a:xfrm>
          <a:prstGeom prst="rect">
            <a:avLst/>
          </a:prstGeom>
          <a:noFill/>
        </p:spPr>
        <p:txBody>
          <a:bodyPr wrap="square">
            <a:spAutoFit/>
          </a:bodyPr>
          <a:lstStyle/>
          <a:p>
            <a:pPr marL="285750" indent="-285750">
              <a:buFont typeface="Arial" panose="020B0604020202020204" pitchFamily="34" charset="0"/>
              <a:buChar char="•"/>
            </a:pPr>
            <a:r>
              <a:rPr lang="en-CA" sz="2400" dirty="0"/>
              <a:t>Edge Detection</a:t>
            </a:r>
          </a:p>
          <a:p>
            <a:pPr marL="285750" indent="-285750">
              <a:buFont typeface="Arial" panose="020B0604020202020204" pitchFamily="34" charset="0"/>
              <a:buChar char="•"/>
            </a:pPr>
            <a:r>
              <a:rPr lang="en-CA" sz="2400" dirty="0"/>
              <a:t>Contour Detection</a:t>
            </a:r>
          </a:p>
          <a:p>
            <a:pPr marL="285750" indent="-285750">
              <a:buFont typeface="Arial" panose="020B0604020202020204" pitchFamily="34" charset="0"/>
              <a:buChar char="•"/>
            </a:pPr>
            <a:r>
              <a:rPr lang="en-CA" sz="2400" dirty="0"/>
              <a:t>Background Subtraction </a:t>
            </a:r>
          </a:p>
        </p:txBody>
      </p:sp>
    </p:spTree>
    <p:extLst>
      <p:ext uri="{BB962C8B-B14F-4D97-AF65-F5344CB8AC3E}">
        <p14:creationId xmlns:p14="http://schemas.microsoft.com/office/powerpoint/2010/main" val="4190115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943-194F-CD39-6F71-EE8C73791856}"/>
              </a:ext>
            </a:extLst>
          </p:cNvPr>
          <p:cNvSpPr>
            <a:spLocks noGrp="1"/>
          </p:cNvSpPr>
          <p:nvPr>
            <p:ph type="title"/>
          </p:nvPr>
        </p:nvSpPr>
        <p:spPr>
          <a:xfrm>
            <a:off x="838200" y="365126"/>
            <a:ext cx="10515600" cy="850906"/>
          </a:xfrm>
        </p:spPr>
        <p:txBody>
          <a:bodyPr/>
          <a:lstStyle/>
          <a:p>
            <a:r>
              <a:rPr lang="en-US" b="1" dirty="0"/>
              <a:t>Critical Path</a:t>
            </a:r>
            <a:endParaRPr lang="en-CA" b="1" dirty="0"/>
          </a:p>
        </p:txBody>
      </p:sp>
      <p:sp>
        <p:nvSpPr>
          <p:cNvPr id="3" name="Content Placeholder 2">
            <a:extLst>
              <a:ext uri="{FF2B5EF4-FFF2-40B4-BE49-F238E27FC236}">
                <a16:creationId xmlns:a16="http://schemas.microsoft.com/office/drawing/2014/main" id="{446DFFF9-4024-AE66-D0A0-EB9E0B4D2D49}"/>
              </a:ext>
            </a:extLst>
          </p:cNvPr>
          <p:cNvSpPr>
            <a:spLocks noGrp="1"/>
          </p:cNvSpPr>
          <p:nvPr>
            <p:ph idx="1"/>
          </p:nvPr>
        </p:nvSpPr>
        <p:spPr>
          <a:xfrm>
            <a:off x="838200" y="1216032"/>
            <a:ext cx="10515600" cy="4351338"/>
          </a:xfrm>
        </p:spPr>
        <p:txBody>
          <a:bodyPr/>
          <a:lstStyle/>
          <a:p>
            <a:r>
              <a:rPr lang="en-US" dirty="0"/>
              <a:t>Students pick presentation topic to be presented in Week#7</a:t>
            </a:r>
            <a:endParaRPr lang="en-CA" dirty="0"/>
          </a:p>
        </p:txBody>
      </p:sp>
      <p:sp>
        <p:nvSpPr>
          <p:cNvPr id="4" name="Slide Number Placeholder 3">
            <a:extLst>
              <a:ext uri="{FF2B5EF4-FFF2-40B4-BE49-F238E27FC236}">
                <a16:creationId xmlns:a16="http://schemas.microsoft.com/office/drawing/2014/main" id="{DE789FA6-55D4-1B69-1CC0-3929CB8D531F}"/>
              </a:ext>
            </a:extLst>
          </p:cNvPr>
          <p:cNvSpPr>
            <a:spLocks noGrp="1"/>
          </p:cNvSpPr>
          <p:nvPr>
            <p:ph type="sldNum" sz="quarter" idx="12"/>
          </p:nvPr>
        </p:nvSpPr>
        <p:spPr/>
        <p:txBody>
          <a:bodyPr/>
          <a:lstStyle/>
          <a:p>
            <a:fld id="{B20BAE8A-BB5C-499D-956E-1AE79ABD6EE1}" type="slidenum">
              <a:rPr lang="en-CA" smtClean="0"/>
              <a:t>4</a:t>
            </a:fld>
            <a:endParaRPr lang="en-CA"/>
          </a:p>
        </p:txBody>
      </p:sp>
      <p:graphicFrame>
        <p:nvGraphicFramePr>
          <p:cNvPr id="5" name="Table 4">
            <a:extLst>
              <a:ext uri="{FF2B5EF4-FFF2-40B4-BE49-F238E27FC236}">
                <a16:creationId xmlns:a16="http://schemas.microsoft.com/office/drawing/2014/main" id="{B6601ADB-7C08-ADF9-BEF2-C868037F45D2}"/>
              </a:ext>
            </a:extLst>
          </p:cNvPr>
          <p:cNvGraphicFramePr>
            <a:graphicFrameLocks noGrp="1"/>
          </p:cNvGraphicFramePr>
          <p:nvPr>
            <p:extLst>
              <p:ext uri="{D42A27DB-BD31-4B8C-83A1-F6EECF244321}">
                <p14:modId xmlns:p14="http://schemas.microsoft.com/office/powerpoint/2010/main" val="1063573724"/>
              </p:ext>
            </p:extLst>
          </p:nvPr>
        </p:nvGraphicFramePr>
        <p:xfrm>
          <a:off x="2529149" y="1891519"/>
          <a:ext cx="5620551" cy="2225040"/>
        </p:xfrm>
        <a:graphic>
          <a:graphicData uri="http://schemas.openxmlformats.org/drawingml/2006/table">
            <a:tbl>
              <a:tblPr firstRow="1" bandRow="1">
                <a:tableStyleId>{93296810-A885-4BE3-A3E7-6D5BEEA58F35}</a:tableStyleId>
              </a:tblPr>
              <a:tblGrid>
                <a:gridCol w="1616722">
                  <a:extLst>
                    <a:ext uri="{9D8B030D-6E8A-4147-A177-3AD203B41FA5}">
                      <a16:colId xmlns:a16="http://schemas.microsoft.com/office/drawing/2014/main" val="3437611288"/>
                    </a:ext>
                  </a:extLst>
                </a:gridCol>
                <a:gridCol w="4003829">
                  <a:extLst>
                    <a:ext uri="{9D8B030D-6E8A-4147-A177-3AD203B41FA5}">
                      <a16:colId xmlns:a16="http://schemas.microsoft.com/office/drawing/2014/main" val="4244500239"/>
                    </a:ext>
                  </a:extLst>
                </a:gridCol>
              </a:tblGrid>
              <a:tr h="370840">
                <a:tc>
                  <a:txBody>
                    <a:bodyPr/>
                    <a:lstStyle/>
                    <a:p>
                      <a:r>
                        <a:rPr lang="en-US" dirty="0">
                          <a:solidFill>
                            <a:schemeClr val="tx1"/>
                          </a:solidFill>
                        </a:rPr>
                        <a:t>Name </a:t>
                      </a:r>
                      <a:endParaRPr lang="en-CA" dirty="0">
                        <a:solidFill>
                          <a:schemeClr val="tx1"/>
                        </a:solidFill>
                      </a:endParaRPr>
                    </a:p>
                  </a:txBody>
                  <a:tcPr/>
                </a:tc>
                <a:tc>
                  <a:txBody>
                    <a:bodyPr/>
                    <a:lstStyle/>
                    <a:p>
                      <a:r>
                        <a:rPr lang="en-US" dirty="0">
                          <a:solidFill>
                            <a:schemeClr val="tx1"/>
                          </a:solidFill>
                        </a:rPr>
                        <a:t>Topic</a:t>
                      </a:r>
                      <a:endParaRPr lang="en-CA" dirty="0">
                        <a:solidFill>
                          <a:schemeClr val="tx1"/>
                        </a:solidFill>
                      </a:endParaRPr>
                    </a:p>
                  </a:txBody>
                  <a:tcPr/>
                </a:tc>
                <a:extLst>
                  <a:ext uri="{0D108BD9-81ED-4DB2-BD59-A6C34878D82A}">
                    <a16:rowId xmlns:a16="http://schemas.microsoft.com/office/drawing/2014/main" val="2380978247"/>
                  </a:ext>
                </a:extLst>
              </a:tr>
              <a:tr h="370840">
                <a:tc>
                  <a:txBody>
                    <a:bodyPr/>
                    <a:lstStyle/>
                    <a:p>
                      <a:r>
                        <a:rPr lang="en-US" dirty="0"/>
                        <a:t>Vyom</a:t>
                      </a:r>
                      <a:endParaRPr lang="en-CA" dirty="0"/>
                    </a:p>
                  </a:txBody>
                  <a:tcPr/>
                </a:tc>
                <a:tc>
                  <a:txBody>
                    <a:bodyPr/>
                    <a:lstStyle/>
                    <a:p>
                      <a:r>
                        <a:rPr lang="en-US" dirty="0"/>
                        <a:t>Stereo Vision and Depth Estimation</a:t>
                      </a:r>
                      <a:endParaRPr lang="en-CA" dirty="0"/>
                    </a:p>
                  </a:txBody>
                  <a:tcPr/>
                </a:tc>
                <a:extLst>
                  <a:ext uri="{0D108BD9-81ED-4DB2-BD59-A6C34878D82A}">
                    <a16:rowId xmlns:a16="http://schemas.microsoft.com/office/drawing/2014/main" val="4168635052"/>
                  </a:ext>
                </a:extLst>
              </a:tr>
              <a:tr h="370840">
                <a:tc>
                  <a:txBody>
                    <a:bodyPr/>
                    <a:lstStyle/>
                    <a:p>
                      <a:r>
                        <a:rPr lang="en-CA" dirty="0"/>
                        <a:t>Rhichard</a:t>
                      </a:r>
                    </a:p>
                  </a:txBody>
                  <a:tcPr/>
                </a:tc>
                <a:tc>
                  <a:txBody>
                    <a:bodyPr/>
                    <a:lstStyle/>
                    <a:p>
                      <a:r>
                        <a:rPr lang="en-US" dirty="0"/>
                        <a:t>Camera Calibration</a:t>
                      </a:r>
                      <a:endParaRPr lang="en-CA" dirty="0"/>
                    </a:p>
                  </a:txBody>
                  <a:tcPr/>
                </a:tc>
                <a:extLst>
                  <a:ext uri="{0D108BD9-81ED-4DB2-BD59-A6C34878D82A}">
                    <a16:rowId xmlns:a16="http://schemas.microsoft.com/office/drawing/2014/main" val="256285125"/>
                  </a:ext>
                </a:extLst>
              </a:tr>
              <a:tr h="370840">
                <a:tc>
                  <a:txBody>
                    <a:bodyPr/>
                    <a:lstStyle/>
                    <a:p>
                      <a:r>
                        <a:rPr lang="en-CA" dirty="0"/>
                        <a:t>Caleb</a:t>
                      </a:r>
                    </a:p>
                  </a:txBody>
                  <a:tcPr/>
                </a:tc>
                <a:tc>
                  <a:txBody>
                    <a:bodyPr/>
                    <a:lstStyle/>
                    <a:p>
                      <a:r>
                        <a:rPr lang="en-US" dirty="0"/>
                        <a:t>Pinhole and Perspective Projection</a:t>
                      </a:r>
                      <a:endParaRPr lang="en-CA" dirty="0"/>
                    </a:p>
                  </a:txBody>
                  <a:tcPr/>
                </a:tc>
                <a:extLst>
                  <a:ext uri="{0D108BD9-81ED-4DB2-BD59-A6C34878D82A}">
                    <a16:rowId xmlns:a16="http://schemas.microsoft.com/office/drawing/2014/main" val="1037114385"/>
                  </a:ext>
                </a:extLst>
              </a:tr>
              <a:tr h="370840">
                <a:tc>
                  <a:txBody>
                    <a:bodyPr/>
                    <a:lstStyle/>
                    <a:p>
                      <a:r>
                        <a:rPr lang="en-CA" dirty="0"/>
                        <a:t>Mohsin</a:t>
                      </a:r>
                    </a:p>
                  </a:txBody>
                  <a:tcPr/>
                </a:tc>
                <a:tc>
                  <a:txBody>
                    <a:bodyPr/>
                    <a:lstStyle/>
                    <a:p>
                      <a:r>
                        <a:rPr lang="en-US" dirty="0"/>
                        <a:t>Segmentation using Deep learning</a:t>
                      </a:r>
                      <a:endParaRPr lang="en-CA" dirty="0"/>
                    </a:p>
                  </a:txBody>
                  <a:tcPr/>
                </a:tc>
                <a:extLst>
                  <a:ext uri="{0D108BD9-81ED-4DB2-BD59-A6C34878D82A}">
                    <a16:rowId xmlns:a16="http://schemas.microsoft.com/office/drawing/2014/main" val="1556654459"/>
                  </a:ext>
                </a:extLst>
              </a:tr>
              <a:tr h="370840">
                <a:tc>
                  <a:txBody>
                    <a:bodyPr/>
                    <a:lstStyle/>
                    <a:p>
                      <a:r>
                        <a:rPr lang="en-CA" dirty="0"/>
                        <a:t>Elise</a:t>
                      </a:r>
                    </a:p>
                  </a:txBody>
                  <a:tcPr/>
                </a:tc>
                <a:tc>
                  <a:txBody>
                    <a:bodyPr/>
                    <a:lstStyle/>
                    <a:p>
                      <a:r>
                        <a:rPr lang="en-US" dirty="0"/>
                        <a:t>Color spaces in OpenCV</a:t>
                      </a:r>
                      <a:endParaRPr lang="en-CA" dirty="0"/>
                    </a:p>
                  </a:txBody>
                  <a:tcPr/>
                </a:tc>
                <a:extLst>
                  <a:ext uri="{0D108BD9-81ED-4DB2-BD59-A6C34878D82A}">
                    <a16:rowId xmlns:a16="http://schemas.microsoft.com/office/drawing/2014/main" val="1352436044"/>
                  </a:ext>
                </a:extLst>
              </a:tr>
            </a:tbl>
          </a:graphicData>
        </a:graphic>
      </p:graphicFrame>
      <p:pic>
        <p:nvPicPr>
          <p:cNvPr id="7" name="Picture 6">
            <a:extLst>
              <a:ext uri="{FF2B5EF4-FFF2-40B4-BE49-F238E27FC236}">
                <a16:creationId xmlns:a16="http://schemas.microsoft.com/office/drawing/2014/main" id="{753A72FB-34F9-A5BF-00F2-301A217C5064}"/>
              </a:ext>
            </a:extLst>
          </p:cNvPr>
          <p:cNvPicPr>
            <a:picLocks noChangeAspect="1"/>
          </p:cNvPicPr>
          <p:nvPr/>
        </p:nvPicPr>
        <p:blipFill>
          <a:blip r:embed="rId2"/>
          <a:stretch>
            <a:fillRect/>
          </a:stretch>
        </p:blipFill>
        <p:spPr>
          <a:xfrm>
            <a:off x="2448599" y="4346515"/>
            <a:ext cx="4915586" cy="1733792"/>
          </a:xfrm>
          <a:prstGeom prst="rect">
            <a:avLst/>
          </a:prstGeom>
        </p:spPr>
      </p:pic>
      <p:sp>
        <p:nvSpPr>
          <p:cNvPr id="8" name="Footer Placeholder 7">
            <a:extLst>
              <a:ext uri="{FF2B5EF4-FFF2-40B4-BE49-F238E27FC236}">
                <a16:creationId xmlns:a16="http://schemas.microsoft.com/office/drawing/2014/main" id="{D125DDB6-E177-2771-30DB-A91CC7B3D712}"/>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42257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4CB2-C6A1-2109-116A-D65AEA9DFCEF}"/>
              </a:ext>
            </a:extLst>
          </p:cNvPr>
          <p:cNvSpPr>
            <a:spLocks noGrp="1"/>
          </p:cNvSpPr>
          <p:nvPr>
            <p:ph type="title"/>
          </p:nvPr>
        </p:nvSpPr>
        <p:spPr/>
        <p:txBody>
          <a:bodyPr/>
          <a:lstStyle/>
          <a:p>
            <a:r>
              <a:rPr lang="en-US" b="1" dirty="0"/>
              <a:t>Student Job Opportunity</a:t>
            </a:r>
            <a:endParaRPr lang="en-CA" b="1" dirty="0"/>
          </a:p>
        </p:txBody>
      </p:sp>
      <p:sp>
        <p:nvSpPr>
          <p:cNvPr id="3" name="Footer Placeholder 2">
            <a:extLst>
              <a:ext uri="{FF2B5EF4-FFF2-40B4-BE49-F238E27FC236}">
                <a16:creationId xmlns:a16="http://schemas.microsoft.com/office/drawing/2014/main" id="{558E6552-924A-9B66-7676-9F88D7395956}"/>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
        <p:nvSpPr>
          <p:cNvPr id="4" name="Slide Number Placeholder 3">
            <a:extLst>
              <a:ext uri="{FF2B5EF4-FFF2-40B4-BE49-F238E27FC236}">
                <a16:creationId xmlns:a16="http://schemas.microsoft.com/office/drawing/2014/main" id="{E24720F2-A65F-2C82-386B-B5049A2E627E}"/>
              </a:ext>
            </a:extLst>
          </p:cNvPr>
          <p:cNvSpPr>
            <a:spLocks noGrp="1"/>
          </p:cNvSpPr>
          <p:nvPr>
            <p:ph type="sldNum" sz="quarter" idx="12"/>
          </p:nvPr>
        </p:nvSpPr>
        <p:spPr/>
        <p:txBody>
          <a:bodyPr/>
          <a:lstStyle/>
          <a:p>
            <a:fld id="{B20BAE8A-BB5C-499D-956E-1AE79ABD6EE1}" type="slidenum">
              <a:rPr lang="en-CA" smtClean="0"/>
              <a:t>5</a:t>
            </a:fld>
            <a:endParaRPr lang="en-CA"/>
          </a:p>
        </p:txBody>
      </p:sp>
      <p:sp>
        <p:nvSpPr>
          <p:cNvPr id="6" name="TextBox 5">
            <a:extLst>
              <a:ext uri="{FF2B5EF4-FFF2-40B4-BE49-F238E27FC236}">
                <a16:creationId xmlns:a16="http://schemas.microsoft.com/office/drawing/2014/main" id="{E0472FD2-A498-E575-C722-6D3599383361}"/>
              </a:ext>
            </a:extLst>
          </p:cNvPr>
          <p:cNvSpPr txBox="1"/>
          <p:nvPr/>
        </p:nvSpPr>
        <p:spPr>
          <a:xfrm>
            <a:off x="991339" y="1573930"/>
            <a:ext cx="10159013" cy="1200329"/>
          </a:xfrm>
          <a:prstGeom prst="rect">
            <a:avLst/>
          </a:prstGeom>
          <a:noFill/>
        </p:spPr>
        <p:txBody>
          <a:bodyPr wrap="square">
            <a:spAutoFit/>
          </a:bodyPr>
          <a:lstStyle/>
          <a:p>
            <a:pPr rtl="0"/>
            <a:r>
              <a:rPr lang="en-US" dirty="0"/>
              <a:t>Student data analyst who is proficient in Excel, Tableau and PowerApps, and skilled with data cleaning. </a:t>
            </a:r>
          </a:p>
          <a:p>
            <a:pPr rtl="0"/>
            <a:r>
              <a:rPr lang="en-US" dirty="0">
                <a:effectLst/>
              </a:rPr>
              <a:t> </a:t>
            </a:r>
          </a:p>
          <a:p>
            <a:pPr rtl="0"/>
            <a:r>
              <a:rPr lang="en-US" dirty="0">
                <a:effectLst/>
              </a:rPr>
              <a:t>The job is posted on the Hired Portal (</a:t>
            </a:r>
            <a:r>
              <a:rPr lang="en-US" dirty="0">
                <a:effectLst/>
                <a:hlinkClick r:id="rId2" tooltip="https://hired.durhamcollege.ca/myaccount/oncampus/oncampusjobpostings.htm"/>
              </a:rPr>
              <a:t>Career Development - MyAccount - On-campus Employment - On-campus Job Listings (durhamcollege.ca)</a:t>
            </a:r>
            <a:r>
              <a:rPr lang="en-US" dirty="0">
                <a:effectLst/>
              </a:rPr>
              <a:t>), job #75927 Data Analyst – Tableau &amp; PowerApps.</a:t>
            </a:r>
          </a:p>
        </p:txBody>
      </p:sp>
    </p:spTree>
    <p:extLst>
      <p:ext uri="{BB962C8B-B14F-4D97-AF65-F5344CB8AC3E}">
        <p14:creationId xmlns:p14="http://schemas.microsoft.com/office/powerpoint/2010/main" val="34053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99FD-93C6-F8EE-BAE3-76F2C776634B}"/>
              </a:ext>
            </a:extLst>
          </p:cNvPr>
          <p:cNvSpPr>
            <a:spLocks noGrp="1"/>
          </p:cNvSpPr>
          <p:nvPr>
            <p:ph type="title"/>
          </p:nvPr>
        </p:nvSpPr>
        <p:spPr>
          <a:xfrm>
            <a:off x="838200" y="2766218"/>
            <a:ext cx="10515600" cy="1325563"/>
          </a:xfrm>
        </p:spPr>
        <p:txBody>
          <a:bodyPr/>
          <a:lstStyle/>
          <a:p>
            <a:pPr algn="ctr"/>
            <a:r>
              <a:rPr lang="en-US" b="1" dirty="0"/>
              <a:t>Edge Detection</a:t>
            </a:r>
            <a:endParaRPr lang="en-CA" b="1" dirty="0"/>
          </a:p>
        </p:txBody>
      </p:sp>
      <p:sp>
        <p:nvSpPr>
          <p:cNvPr id="3" name="Slide Number Placeholder 2">
            <a:extLst>
              <a:ext uri="{FF2B5EF4-FFF2-40B4-BE49-F238E27FC236}">
                <a16:creationId xmlns:a16="http://schemas.microsoft.com/office/drawing/2014/main" id="{F5D749A1-1B5E-525F-66B0-26ED479B3A3A}"/>
              </a:ext>
            </a:extLst>
          </p:cNvPr>
          <p:cNvSpPr>
            <a:spLocks noGrp="1"/>
          </p:cNvSpPr>
          <p:nvPr>
            <p:ph type="sldNum" sz="quarter" idx="12"/>
          </p:nvPr>
        </p:nvSpPr>
        <p:spPr/>
        <p:txBody>
          <a:bodyPr/>
          <a:lstStyle/>
          <a:p>
            <a:fld id="{B20BAE8A-BB5C-499D-956E-1AE79ABD6EE1}" type="slidenum">
              <a:rPr lang="en-CA" smtClean="0"/>
              <a:t>6</a:t>
            </a:fld>
            <a:endParaRPr lang="en-CA"/>
          </a:p>
        </p:txBody>
      </p:sp>
      <p:pic>
        <p:nvPicPr>
          <p:cNvPr id="5" name="Picture 4">
            <a:extLst>
              <a:ext uri="{FF2B5EF4-FFF2-40B4-BE49-F238E27FC236}">
                <a16:creationId xmlns:a16="http://schemas.microsoft.com/office/drawing/2014/main" id="{B5D7D236-ECBF-99F4-B90B-59B8095D6C87}"/>
              </a:ext>
            </a:extLst>
          </p:cNvPr>
          <p:cNvPicPr>
            <a:picLocks noChangeAspect="1"/>
          </p:cNvPicPr>
          <p:nvPr/>
        </p:nvPicPr>
        <p:blipFill>
          <a:blip r:embed="rId2"/>
          <a:stretch>
            <a:fillRect/>
          </a:stretch>
        </p:blipFill>
        <p:spPr>
          <a:xfrm>
            <a:off x="4380527" y="3809353"/>
            <a:ext cx="6973273" cy="2648320"/>
          </a:xfrm>
          <a:prstGeom prst="rect">
            <a:avLst/>
          </a:prstGeom>
        </p:spPr>
      </p:pic>
      <p:sp>
        <p:nvSpPr>
          <p:cNvPr id="6" name="Footer Placeholder 5">
            <a:extLst>
              <a:ext uri="{FF2B5EF4-FFF2-40B4-BE49-F238E27FC236}">
                <a16:creationId xmlns:a16="http://schemas.microsoft.com/office/drawing/2014/main" id="{0C3BE36B-884C-A636-6CAD-A9C8D7C3C0AB}"/>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34532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41DD-2B01-9A25-DB76-B01C7E0E9EB4}"/>
              </a:ext>
            </a:extLst>
          </p:cNvPr>
          <p:cNvSpPr>
            <a:spLocks noGrp="1"/>
          </p:cNvSpPr>
          <p:nvPr>
            <p:ph type="title"/>
          </p:nvPr>
        </p:nvSpPr>
        <p:spPr>
          <a:xfrm>
            <a:off x="838200" y="365125"/>
            <a:ext cx="10515600" cy="611419"/>
          </a:xfrm>
        </p:spPr>
        <p:txBody>
          <a:bodyPr>
            <a:normAutofit fontScale="90000"/>
          </a:bodyPr>
          <a:lstStyle/>
          <a:p>
            <a:r>
              <a:rPr lang="en-CA" b="1" dirty="0"/>
              <a:t>Edge Detection</a:t>
            </a:r>
          </a:p>
        </p:txBody>
      </p:sp>
      <p:sp>
        <p:nvSpPr>
          <p:cNvPr id="3" name="Slide Number Placeholder 2">
            <a:extLst>
              <a:ext uri="{FF2B5EF4-FFF2-40B4-BE49-F238E27FC236}">
                <a16:creationId xmlns:a16="http://schemas.microsoft.com/office/drawing/2014/main" id="{C04FE2F3-24A5-0D6C-8F61-2F64E718F1F9}"/>
              </a:ext>
            </a:extLst>
          </p:cNvPr>
          <p:cNvSpPr>
            <a:spLocks noGrp="1"/>
          </p:cNvSpPr>
          <p:nvPr>
            <p:ph type="sldNum" sz="quarter" idx="12"/>
          </p:nvPr>
        </p:nvSpPr>
        <p:spPr/>
        <p:txBody>
          <a:bodyPr/>
          <a:lstStyle/>
          <a:p>
            <a:fld id="{B20BAE8A-BB5C-499D-956E-1AE79ABD6EE1}" type="slidenum">
              <a:rPr lang="en-CA" smtClean="0"/>
              <a:t>7</a:t>
            </a:fld>
            <a:endParaRPr lang="en-CA"/>
          </a:p>
        </p:txBody>
      </p:sp>
      <p:sp>
        <p:nvSpPr>
          <p:cNvPr id="5" name="TextBox 4">
            <a:extLst>
              <a:ext uri="{FF2B5EF4-FFF2-40B4-BE49-F238E27FC236}">
                <a16:creationId xmlns:a16="http://schemas.microsoft.com/office/drawing/2014/main" id="{0A7C5C09-975E-985C-AE93-2A361EA70831}"/>
              </a:ext>
            </a:extLst>
          </p:cNvPr>
          <p:cNvSpPr txBox="1"/>
          <p:nvPr/>
        </p:nvSpPr>
        <p:spPr>
          <a:xfrm>
            <a:off x="838200" y="1092823"/>
            <a:ext cx="10837416" cy="369332"/>
          </a:xfrm>
          <a:prstGeom prst="rect">
            <a:avLst/>
          </a:prstGeom>
          <a:noFill/>
        </p:spPr>
        <p:txBody>
          <a:bodyPr wrap="square">
            <a:spAutoFit/>
          </a:bodyPr>
          <a:lstStyle/>
          <a:p>
            <a:pPr marL="285750" indent="-285750">
              <a:buFont typeface="Arial" panose="020B0604020202020204" pitchFamily="34" charset="0"/>
              <a:buChar char="•"/>
            </a:pPr>
            <a:r>
              <a:rPr lang="en-CA" dirty="0"/>
              <a:t>Simply put, edge detection is a technique used to identify the edges found in an image.</a:t>
            </a:r>
          </a:p>
        </p:txBody>
      </p:sp>
      <p:sp>
        <p:nvSpPr>
          <p:cNvPr id="7" name="TextBox 6">
            <a:extLst>
              <a:ext uri="{FF2B5EF4-FFF2-40B4-BE49-F238E27FC236}">
                <a16:creationId xmlns:a16="http://schemas.microsoft.com/office/drawing/2014/main" id="{FCAACD0E-087E-78A9-CB80-169BA5E325E7}"/>
              </a:ext>
            </a:extLst>
          </p:cNvPr>
          <p:cNvSpPr txBox="1"/>
          <p:nvPr/>
        </p:nvSpPr>
        <p:spPr>
          <a:xfrm>
            <a:off x="838200" y="1579303"/>
            <a:ext cx="9319334" cy="369332"/>
          </a:xfrm>
          <a:prstGeom prst="rect">
            <a:avLst/>
          </a:prstGeom>
          <a:noFill/>
        </p:spPr>
        <p:txBody>
          <a:bodyPr wrap="square">
            <a:spAutoFit/>
          </a:bodyPr>
          <a:lstStyle/>
          <a:p>
            <a:pPr marL="285750" indent="-285750">
              <a:buFont typeface="Arial" panose="020B0604020202020204" pitchFamily="34" charset="0"/>
              <a:buChar char="•"/>
            </a:pPr>
            <a:r>
              <a:rPr lang="en-CA" dirty="0"/>
              <a:t> We can define an edge to be a change in pixel or image intensity.</a:t>
            </a:r>
          </a:p>
        </p:txBody>
      </p:sp>
      <p:sp>
        <p:nvSpPr>
          <p:cNvPr id="9" name="TextBox 8">
            <a:extLst>
              <a:ext uri="{FF2B5EF4-FFF2-40B4-BE49-F238E27FC236}">
                <a16:creationId xmlns:a16="http://schemas.microsoft.com/office/drawing/2014/main" id="{E22FC675-A93F-CFC4-BF33-56120065E53B}"/>
              </a:ext>
            </a:extLst>
          </p:cNvPr>
          <p:cNvSpPr txBox="1"/>
          <p:nvPr/>
        </p:nvSpPr>
        <p:spPr>
          <a:xfrm>
            <a:off x="838200" y="2108759"/>
            <a:ext cx="11102266" cy="923330"/>
          </a:xfrm>
          <a:prstGeom prst="rect">
            <a:avLst/>
          </a:prstGeom>
          <a:noFill/>
        </p:spPr>
        <p:txBody>
          <a:bodyPr wrap="square">
            <a:spAutoFit/>
          </a:bodyPr>
          <a:lstStyle/>
          <a:p>
            <a:pPr marL="285750" indent="-285750">
              <a:buFont typeface="Arial" panose="020B0604020202020204" pitchFamily="34" charset="0"/>
              <a:buChar char="•"/>
            </a:pPr>
            <a:r>
              <a:rPr lang="en-CA" dirty="0"/>
              <a:t>Edges are discontinuities in the intensity, illumination, or depth of an image. They provide more information about an image than any other feature in a digital image. They help determine the shape of an object, identify groups of pixels as objects, and assist in image classification and interactive image editing. </a:t>
            </a:r>
          </a:p>
        </p:txBody>
      </p:sp>
      <p:pic>
        <p:nvPicPr>
          <p:cNvPr id="11" name="Picture 10">
            <a:extLst>
              <a:ext uri="{FF2B5EF4-FFF2-40B4-BE49-F238E27FC236}">
                <a16:creationId xmlns:a16="http://schemas.microsoft.com/office/drawing/2014/main" id="{A6687EAD-E0BD-91C7-8B63-36821FDD7A57}"/>
              </a:ext>
            </a:extLst>
          </p:cNvPr>
          <p:cNvPicPr>
            <a:picLocks noChangeAspect="1"/>
          </p:cNvPicPr>
          <p:nvPr/>
        </p:nvPicPr>
        <p:blipFill>
          <a:blip r:embed="rId2"/>
          <a:stretch>
            <a:fillRect/>
          </a:stretch>
        </p:blipFill>
        <p:spPr>
          <a:xfrm>
            <a:off x="4828264" y="3429000"/>
            <a:ext cx="6525536" cy="2057687"/>
          </a:xfrm>
          <a:prstGeom prst="rect">
            <a:avLst/>
          </a:prstGeom>
        </p:spPr>
      </p:pic>
      <p:sp>
        <p:nvSpPr>
          <p:cNvPr id="13" name="TextBox 12">
            <a:extLst>
              <a:ext uri="{FF2B5EF4-FFF2-40B4-BE49-F238E27FC236}">
                <a16:creationId xmlns:a16="http://schemas.microsoft.com/office/drawing/2014/main" id="{2292F390-9563-1D22-645B-48838BFAA282}"/>
              </a:ext>
            </a:extLst>
          </p:cNvPr>
          <p:cNvSpPr txBox="1"/>
          <p:nvPr/>
        </p:nvSpPr>
        <p:spPr>
          <a:xfrm>
            <a:off x="838200" y="3540057"/>
            <a:ext cx="3974977" cy="2308324"/>
          </a:xfrm>
          <a:prstGeom prst="rect">
            <a:avLst/>
          </a:prstGeom>
          <a:noFill/>
        </p:spPr>
        <p:txBody>
          <a:bodyPr wrap="square">
            <a:spAutoFit/>
          </a:bodyPr>
          <a:lstStyle/>
          <a:p>
            <a:pPr marL="285750" indent="-285750">
              <a:buFont typeface="Arial" panose="020B0604020202020204" pitchFamily="34" charset="0"/>
              <a:buChar char="•"/>
            </a:pPr>
            <a:r>
              <a:rPr lang="en-CA" dirty="0"/>
              <a:t>When we move along the direction of the blue line, we can observe a significant change in the intensity of the pixels when we encounter an edge. By comparing the intensity of one pixel to its neighboring pixel, we obtain a graph-like representation on the right side.</a:t>
            </a:r>
          </a:p>
        </p:txBody>
      </p:sp>
      <p:sp>
        <p:nvSpPr>
          <p:cNvPr id="14" name="Footer Placeholder 13">
            <a:extLst>
              <a:ext uri="{FF2B5EF4-FFF2-40B4-BE49-F238E27FC236}">
                <a16:creationId xmlns:a16="http://schemas.microsoft.com/office/drawing/2014/main" id="{C15A3B71-FF00-73A1-F40D-7F73651C2DAA}"/>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6280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D7F9-3AD3-1BFE-BDD6-A47842EBAA23}"/>
              </a:ext>
            </a:extLst>
          </p:cNvPr>
          <p:cNvSpPr>
            <a:spLocks noGrp="1"/>
          </p:cNvSpPr>
          <p:nvPr>
            <p:ph type="title"/>
          </p:nvPr>
        </p:nvSpPr>
        <p:spPr>
          <a:xfrm>
            <a:off x="838200" y="365126"/>
            <a:ext cx="10515600" cy="584786"/>
          </a:xfrm>
        </p:spPr>
        <p:txBody>
          <a:bodyPr>
            <a:normAutofit fontScale="90000"/>
          </a:bodyPr>
          <a:lstStyle/>
          <a:p>
            <a:r>
              <a:rPr lang="en-CA" b="1" dirty="0"/>
              <a:t>Edge detection</a:t>
            </a:r>
          </a:p>
        </p:txBody>
      </p:sp>
      <p:sp>
        <p:nvSpPr>
          <p:cNvPr id="3" name="Slide Number Placeholder 2">
            <a:extLst>
              <a:ext uri="{FF2B5EF4-FFF2-40B4-BE49-F238E27FC236}">
                <a16:creationId xmlns:a16="http://schemas.microsoft.com/office/drawing/2014/main" id="{5319644E-7B6E-EC2C-510B-BFF25D4F0F55}"/>
              </a:ext>
            </a:extLst>
          </p:cNvPr>
          <p:cNvSpPr>
            <a:spLocks noGrp="1"/>
          </p:cNvSpPr>
          <p:nvPr>
            <p:ph type="sldNum" sz="quarter" idx="12"/>
          </p:nvPr>
        </p:nvSpPr>
        <p:spPr/>
        <p:txBody>
          <a:bodyPr/>
          <a:lstStyle/>
          <a:p>
            <a:fld id="{B20BAE8A-BB5C-499D-956E-1AE79ABD6EE1}" type="slidenum">
              <a:rPr lang="en-CA" smtClean="0"/>
              <a:t>8</a:t>
            </a:fld>
            <a:endParaRPr lang="en-CA"/>
          </a:p>
        </p:txBody>
      </p:sp>
      <p:sp>
        <p:nvSpPr>
          <p:cNvPr id="5" name="TextBox 4">
            <a:extLst>
              <a:ext uri="{FF2B5EF4-FFF2-40B4-BE49-F238E27FC236}">
                <a16:creationId xmlns:a16="http://schemas.microsoft.com/office/drawing/2014/main" id="{55D62992-82AB-5A7B-F712-71340BBA566B}"/>
              </a:ext>
            </a:extLst>
          </p:cNvPr>
          <p:cNvSpPr txBox="1"/>
          <p:nvPr/>
        </p:nvSpPr>
        <p:spPr>
          <a:xfrm>
            <a:off x="543755" y="1062750"/>
            <a:ext cx="10118325" cy="646331"/>
          </a:xfrm>
          <a:prstGeom prst="rect">
            <a:avLst/>
          </a:prstGeom>
          <a:noFill/>
        </p:spPr>
        <p:txBody>
          <a:bodyPr wrap="square">
            <a:spAutoFit/>
          </a:bodyPr>
          <a:lstStyle/>
          <a:p>
            <a:pPr marL="285750" indent="-285750">
              <a:buFont typeface="Arial" panose="020B0604020202020204" pitchFamily="34" charset="0"/>
              <a:buChar char="•"/>
            </a:pPr>
            <a:r>
              <a:rPr lang="en-CA" dirty="0"/>
              <a:t>More formally, an edge is defined as discontinuities in pixel intensity, or more simply, a sharp difference and change in pixel values.</a:t>
            </a:r>
          </a:p>
        </p:txBody>
      </p:sp>
      <p:pic>
        <p:nvPicPr>
          <p:cNvPr id="7" name="Picture 6">
            <a:extLst>
              <a:ext uri="{FF2B5EF4-FFF2-40B4-BE49-F238E27FC236}">
                <a16:creationId xmlns:a16="http://schemas.microsoft.com/office/drawing/2014/main" id="{1BBAA37F-36C3-0EEE-125B-4D9154EFA0B4}"/>
              </a:ext>
            </a:extLst>
          </p:cNvPr>
          <p:cNvPicPr>
            <a:picLocks noChangeAspect="1"/>
          </p:cNvPicPr>
          <p:nvPr/>
        </p:nvPicPr>
        <p:blipFill>
          <a:blip r:embed="rId3"/>
          <a:stretch>
            <a:fillRect/>
          </a:stretch>
        </p:blipFill>
        <p:spPr>
          <a:xfrm>
            <a:off x="3524435" y="1821919"/>
            <a:ext cx="6098697" cy="2515713"/>
          </a:xfrm>
          <a:prstGeom prst="rect">
            <a:avLst/>
          </a:prstGeom>
        </p:spPr>
      </p:pic>
      <p:sp>
        <p:nvSpPr>
          <p:cNvPr id="9" name="TextBox 8">
            <a:extLst>
              <a:ext uri="{FF2B5EF4-FFF2-40B4-BE49-F238E27FC236}">
                <a16:creationId xmlns:a16="http://schemas.microsoft.com/office/drawing/2014/main" id="{DD689759-042E-D588-8184-4605B432E66C}"/>
              </a:ext>
            </a:extLst>
          </p:cNvPr>
          <p:cNvSpPr txBox="1"/>
          <p:nvPr/>
        </p:nvSpPr>
        <p:spPr>
          <a:xfrm>
            <a:off x="623657" y="4673851"/>
            <a:ext cx="10515600" cy="923330"/>
          </a:xfrm>
          <a:prstGeom prst="rect">
            <a:avLst/>
          </a:prstGeom>
          <a:noFill/>
        </p:spPr>
        <p:txBody>
          <a:bodyPr wrap="square">
            <a:spAutoFit/>
          </a:bodyPr>
          <a:lstStyle/>
          <a:p>
            <a:pPr marL="285750" indent="-285750">
              <a:buFont typeface="Arial" panose="020B0604020202020204" pitchFamily="34" charset="0"/>
              <a:buChar char="•"/>
            </a:pPr>
            <a:r>
              <a:rPr lang="en-CA" dirty="0"/>
              <a:t>On the left, we have our original input image. And on the right, we have the output, or what is commonly called the edge map. Notice how we have only the outlines of the pill as a clear, thin white line — there is no “noise” inside the pills themselves.</a:t>
            </a:r>
          </a:p>
        </p:txBody>
      </p:sp>
      <p:sp>
        <p:nvSpPr>
          <p:cNvPr id="10" name="Footer Placeholder 9">
            <a:extLst>
              <a:ext uri="{FF2B5EF4-FFF2-40B4-BE49-F238E27FC236}">
                <a16:creationId xmlns:a16="http://schemas.microsoft.com/office/drawing/2014/main" id="{9D537FCC-9208-058F-AAD9-0EC4EE2E3BB7}"/>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31355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FE9B0-15FD-047F-63C0-1DC1009F1BE9}"/>
              </a:ext>
            </a:extLst>
          </p:cNvPr>
          <p:cNvSpPr>
            <a:spLocks noGrp="1"/>
          </p:cNvSpPr>
          <p:nvPr>
            <p:ph type="title"/>
          </p:nvPr>
        </p:nvSpPr>
        <p:spPr>
          <a:xfrm>
            <a:off x="838200" y="365125"/>
            <a:ext cx="10515600" cy="602541"/>
          </a:xfrm>
        </p:spPr>
        <p:txBody>
          <a:bodyPr>
            <a:normAutofit fontScale="90000"/>
          </a:bodyPr>
          <a:lstStyle/>
          <a:p>
            <a:r>
              <a:rPr lang="en-US" b="1" dirty="0"/>
              <a:t>Types of edges in images</a:t>
            </a:r>
            <a:endParaRPr lang="en-CA" dirty="0"/>
          </a:p>
        </p:txBody>
      </p:sp>
      <p:sp>
        <p:nvSpPr>
          <p:cNvPr id="3" name="Slide Number Placeholder 2">
            <a:extLst>
              <a:ext uri="{FF2B5EF4-FFF2-40B4-BE49-F238E27FC236}">
                <a16:creationId xmlns:a16="http://schemas.microsoft.com/office/drawing/2014/main" id="{190C49B2-17FA-9E4C-BBDA-8A9575757DF6}"/>
              </a:ext>
            </a:extLst>
          </p:cNvPr>
          <p:cNvSpPr>
            <a:spLocks noGrp="1"/>
          </p:cNvSpPr>
          <p:nvPr>
            <p:ph type="sldNum" sz="quarter" idx="12"/>
          </p:nvPr>
        </p:nvSpPr>
        <p:spPr/>
        <p:txBody>
          <a:bodyPr/>
          <a:lstStyle/>
          <a:p>
            <a:fld id="{B20BAE8A-BB5C-499D-956E-1AE79ABD6EE1}" type="slidenum">
              <a:rPr lang="en-CA" smtClean="0"/>
              <a:t>9</a:t>
            </a:fld>
            <a:endParaRPr lang="en-CA"/>
          </a:p>
        </p:txBody>
      </p:sp>
      <p:sp>
        <p:nvSpPr>
          <p:cNvPr id="5" name="TextBox 4">
            <a:extLst>
              <a:ext uri="{FF2B5EF4-FFF2-40B4-BE49-F238E27FC236}">
                <a16:creationId xmlns:a16="http://schemas.microsoft.com/office/drawing/2014/main" id="{5BB19082-1879-E355-BD32-9F6D2A27A109}"/>
              </a:ext>
            </a:extLst>
          </p:cNvPr>
          <p:cNvSpPr txBox="1"/>
          <p:nvPr/>
        </p:nvSpPr>
        <p:spPr>
          <a:xfrm>
            <a:off x="838199" y="967666"/>
            <a:ext cx="10170111" cy="923330"/>
          </a:xfrm>
          <a:prstGeom prst="rect">
            <a:avLst/>
          </a:prstGeom>
          <a:noFill/>
        </p:spPr>
        <p:txBody>
          <a:bodyPr wrap="square">
            <a:spAutoFit/>
          </a:bodyPr>
          <a:lstStyle/>
          <a:p>
            <a:r>
              <a:rPr lang="en-CA" b="1" dirty="0"/>
              <a:t>Step edge</a:t>
            </a:r>
          </a:p>
          <a:p>
            <a:r>
              <a:rPr lang="en-CA" dirty="0"/>
              <a:t>A step edge forms when there is an abrupt change in pixel intensity from one side of the discontinuity to the other.</a:t>
            </a:r>
          </a:p>
        </p:txBody>
      </p:sp>
      <p:pic>
        <p:nvPicPr>
          <p:cNvPr id="7" name="Picture 6">
            <a:extLst>
              <a:ext uri="{FF2B5EF4-FFF2-40B4-BE49-F238E27FC236}">
                <a16:creationId xmlns:a16="http://schemas.microsoft.com/office/drawing/2014/main" id="{1E8712D2-8D1E-AC71-4B5D-B6208A3212D3}"/>
              </a:ext>
            </a:extLst>
          </p:cNvPr>
          <p:cNvPicPr>
            <a:picLocks noChangeAspect="1"/>
          </p:cNvPicPr>
          <p:nvPr/>
        </p:nvPicPr>
        <p:blipFill>
          <a:blip r:embed="rId2"/>
          <a:stretch>
            <a:fillRect/>
          </a:stretch>
        </p:blipFill>
        <p:spPr>
          <a:xfrm>
            <a:off x="7430609" y="1772853"/>
            <a:ext cx="3241703" cy="3549216"/>
          </a:xfrm>
          <a:prstGeom prst="rect">
            <a:avLst/>
          </a:prstGeom>
        </p:spPr>
      </p:pic>
      <p:sp>
        <p:nvSpPr>
          <p:cNvPr id="9" name="TextBox 8">
            <a:extLst>
              <a:ext uri="{FF2B5EF4-FFF2-40B4-BE49-F238E27FC236}">
                <a16:creationId xmlns:a16="http://schemas.microsoft.com/office/drawing/2014/main" id="{65AB7C2E-34F5-7B68-9CD5-6FF941E1E062}"/>
              </a:ext>
            </a:extLst>
          </p:cNvPr>
          <p:cNvSpPr txBox="1"/>
          <p:nvPr/>
        </p:nvSpPr>
        <p:spPr>
          <a:xfrm>
            <a:off x="838199" y="2347132"/>
            <a:ext cx="5137952" cy="1200329"/>
          </a:xfrm>
          <a:prstGeom prst="rect">
            <a:avLst/>
          </a:prstGeom>
          <a:noFill/>
        </p:spPr>
        <p:txBody>
          <a:bodyPr wrap="square">
            <a:spAutoFit/>
          </a:bodyPr>
          <a:lstStyle/>
          <a:p>
            <a:r>
              <a:rPr lang="en-CA" dirty="0"/>
              <a:t>As the name suggests, the graph actually looks like a step — there is a sharp 90</a:t>
            </a:r>
            <a:r>
              <a:rPr lang="en-CA" baseline="30000" dirty="0"/>
              <a:t>0</a:t>
            </a:r>
            <a:r>
              <a:rPr lang="en-CA" dirty="0"/>
              <a:t> step in the graph, indicating an abrupt change in pixel value. These types of edges tend to be easy to detect.</a:t>
            </a:r>
          </a:p>
        </p:txBody>
      </p:sp>
      <p:sp>
        <p:nvSpPr>
          <p:cNvPr id="10" name="Footer Placeholder 9">
            <a:extLst>
              <a:ext uri="{FF2B5EF4-FFF2-40B4-BE49-F238E27FC236}">
                <a16:creationId xmlns:a16="http://schemas.microsoft.com/office/drawing/2014/main" id="{AA5E232A-1D01-BB9C-C2AB-F42BDB28CD8D}"/>
              </a:ext>
            </a:extLst>
          </p:cNvPr>
          <p:cNvSpPr>
            <a:spLocks noGrp="1"/>
          </p:cNvSpPr>
          <p:nvPr>
            <p:ph type="ftr" sz="quarter" idx="11"/>
          </p:nvPr>
        </p:nvSpPr>
        <p:spPr/>
        <p:txBody>
          <a:bodyPr/>
          <a:lstStyle/>
          <a:p>
            <a:endParaRPr lang="en-US"/>
          </a:p>
          <a:p>
            <a:r>
              <a:rPr lang="en-US"/>
              <a:t>Prepared by: Noopa Jagadeesh</a:t>
            </a:r>
            <a:endParaRPr lang="en-CA"/>
          </a:p>
          <a:p>
            <a:endParaRPr lang="en-CA" dirty="0"/>
          </a:p>
        </p:txBody>
      </p:sp>
    </p:spTree>
    <p:extLst>
      <p:ext uri="{BB962C8B-B14F-4D97-AF65-F5344CB8AC3E}">
        <p14:creationId xmlns:p14="http://schemas.microsoft.com/office/powerpoint/2010/main" val="23349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28379</TotalTime>
  <Words>1631</Words>
  <Application>Microsoft Office PowerPoint</Application>
  <PresentationFormat>Widescreen</PresentationFormat>
  <Paragraphs>208</Paragraphs>
  <Slides>28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proxima-nova</vt:lpstr>
      <vt:lpstr>Office Theme</vt:lpstr>
      <vt:lpstr>Week-6</vt:lpstr>
      <vt:lpstr>Recap</vt:lpstr>
      <vt:lpstr>Agenda</vt:lpstr>
      <vt:lpstr>Critical Path</vt:lpstr>
      <vt:lpstr>Student Job Opportunity</vt:lpstr>
      <vt:lpstr>Edge Detection</vt:lpstr>
      <vt:lpstr>Edge Detection</vt:lpstr>
      <vt:lpstr>Edge detection</vt:lpstr>
      <vt:lpstr>Types of edges in images</vt:lpstr>
      <vt:lpstr>Types of edges in images</vt:lpstr>
      <vt:lpstr>Types of edges in images</vt:lpstr>
      <vt:lpstr>Types of edges in images</vt:lpstr>
      <vt:lpstr>OpenCV Edge Detection</vt:lpstr>
      <vt:lpstr>Edge detection Code</vt:lpstr>
      <vt:lpstr>Edge detection Code</vt:lpstr>
      <vt:lpstr>Edge detection Code</vt:lpstr>
      <vt:lpstr>Real Time Edge detection Code</vt:lpstr>
      <vt:lpstr>Contour Detection</vt:lpstr>
      <vt:lpstr>Contour Detection</vt:lpstr>
      <vt:lpstr>Contour Detection</vt:lpstr>
      <vt:lpstr>Contour Detection</vt:lpstr>
      <vt:lpstr>Contour Detection in OpenCV</vt:lpstr>
      <vt:lpstr>Contour Detection in OpenCV</vt:lpstr>
      <vt:lpstr>Contour Approximation</vt:lpstr>
      <vt:lpstr>Background Subtraction </vt:lpstr>
      <vt:lpstr>Background Subtraction </vt:lpstr>
      <vt:lpstr>Disclaimer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NOOPA JAGADEESH</dc:creator>
  <cp:lastModifiedBy>NOOPA JAGADEESH</cp:lastModifiedBy>
  <cp:revision>803</cp:revision>
  <dcterms:created xsi:type="dcterms:W3CDTF">2021-09-05T14:52:59Z</dcterms:created>
  <dcterms:modified xsi:type="dcterms:W3CDTF">2024-02-16T19:37:27Z</dcterms:modified>
</cp:coreProperties>
</file>